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6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62.xml" ContentType="application/vnd.openxmlformats-officedocument.drawingml.chart+xml"/>
  <Override PartName="/ppt/charts/chart36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64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65.xml" ContentType="application/vnd.openxmlformats-officedocument.drawingml.chart+xml"/>
  <Override PartName="/ppt/charts/chart366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6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1.xlsx"/></Relationships>
</file>

<file path=ppt/charts/_rels/chart36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2.xlsx"/></Relationships>
</file>

<file path=ppt/charts/_rels/chart36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3.xlsx"/></Relationships>
</file>

<file path=ppt/charts/_rels/chart36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4.xlsx"/></Relationships>
</file>

<file path=ppt/charts/_rels/chart36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5.xlsx"/></Relationships>
</file>

<file path=ppt/charts/_rels/chart36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6.xlsx"/></Relationships>
</file>

<file path=ppt/charts/chart3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Sheet1!$A$2:$A$28</c:f>
              <c:multiLvlStrCache>
                <c:ptCount val="27"/>
                <c:lvl>
                  <c:pt idx="0">
                    <c:v>22 Dec</c:v>
                  </c:pt>
                  <c:pt idx="1">
                    <c:v>29 Dec</c:v>
                  </c:pt>
                  <c:pt idx="2">
                    <c:v>5 Jan</c:v>
                  </c:pt>
                  <c:pt idx="3">
                    <c:v>12 Jan</c:v>
                  </c:pt>
                  <c:pt idx="4">
                    <c:v>19 Jan</c:v>
                  </c:pt>
                  <c:pt idx="5">
                    <c:v>26 Jan</c:v>
                  </c:pt>
                  <c:pt idx="6">
                    <c:v>2 Feb</c:v>
                  </c:pt>
                  <c:pt idx="7">
                    <c:v>9 Feb</c:v>
                  </c:pt>
                  <c:pt idx="8">
                    <c:v>16 Feb</c:v>
                  </c:pt>
                  <c:pt idx="9">
                    <c:v>23 Feb</c:v>
                  </c:pt>
                  <c:pt idx="10">
                    <c:v>2 Mar</c:v>
                  </c:pt>
                  <c:pt idx="11">
                    <c:v>9 Mar</c:v>
                  </c:pt>
                  <c:pt idx="12">
                    <c:v>16 Mar</c:v>
                  </c:pt>
                  <c:pt idx="13">
                    <c:v>23 Mar</c:v>
                  </c:pt>
                  <c:pt idx="14">
                    <c:v>30 Mar</c:v>
                  </c:pt>
                  <c:pt idx="15">
                    <c:v>6 Apr</c:v>
                  </c:pt>
                  <c:pt idx="16">
                    <c:v>13 Apr</c:v>
                  </c:pt>
                  <c:pt idx="17">
                    <c:v>20 Apr</c:v>
                  </c:pt>
                  <c:pt idx="18">
                    <c:v>27 Apr</c:v>
                  </c:pt>
                  <c:pt idx="19">
                    <c:v>4 May</c:v>
                  </c:pt>
                  <c:pt idx="20">
                    <c:v>11 May</c:v>
                  </c:pt>
                  <c:pt idx="21">
                    <c:v>18 May</c:v>
                  </c:pt>
                  <c:pt idx="22">
                    <c:v>25 May</c:v>
                  </c:pt>
                  <c:pt idx="23">
                    <c:v>1 Jun</c:v>
                  </c:pt>
                  <c:pt idx="24">
                    <c:v>8 Jun</c:v>
                  </c:pt>
                  <c:pt idx="25">
                    <c:v>15 Jun</c:v>
                  </c:pt>
                  <c:pt idx="26">
                    <c:v>22 Jun</c:v>
                  </c:pt>
                </c:lvl>
              </c:multiLvlStrCache>
            </c:multiLvl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113024</c:v>
                </c:pt>
                <c:pt idx="1">
                  <c:v>271462</c:v>
                </c:pt>
                <c:pt idx="2">
                  <c:v>337197</c:v>
                </c:pt>
                <c:pt idx="3">
                  <c:v>332035</c:v>
                </c:pt>
                <c:pt idx="4">
                  <c:v>325800</c:v>
                </c:pt>
                <c:pt idx="5">
                  <c:v>322709</c:v>
                </c:pt>
                <c:pt idx="6">
                  <c:v>324615</c:v>
                </c:pt>
                <c:pt idx="7">
                  <c:v>338283</c:v>
                </c:pt>
                <c:pt idx="8">
                  <c:v>345443</c:v>
                </c:pt>
                <c:pt idx="9">
                  <c:v>329936</c:v>
                </c:pt>
                <c:pt idx="10">
                  <c:v>337151</c:v>
                </c:pt>
                <c:pt idx="11">
                  <c:v>349453</c:v>
                </c:pt>
                <c:pt idx="12">
                  <c:v>358128</c:v>
                </c:pt>
                <c:pt idx="13">
                  <c:v>162274</c:v>
                </c:pt>
                <c:pt idx="14">
                  <c:v>275638</c:v>
                </c:pt>
                <c:pt idx="15">
                  <c:v>363855</c:v>
                </c:pt>
                <c:pt idx="16">
                  <c:v>369707</c:v>
                </c:pt>
                <c:pt idx="17">
                  <c:v>365904</c:v>
                </c:pt>
                <c:pt idx="18">
                  <c:v>355947</c:v>
                </c:pt>
                <c:pt idx="19">
                  <c:v>370141</c:v>
                </c:pt>
                <c:pt idx="20">
                  <c:v>334909</c:v>
                </c:pt>
                <c:pt idx="21">
                  <c:v>381148</c:v>
                </c:pt>
                <c:pt idx="22">
                  <c:v>359083</c:v>
                </c:pt>
                <c:pt idx="23">
                  <c:v>268325</c:v>
                </c:pt>
                <c:pt idx="24">
                  <c:v>272745</c:v>
                </c:pt>
                <c:pt idx="25">
                  <c:v>269967</c:v>
                </c:pt>
                <c:pt idx="26">
                  <c:v>96754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4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Campaigns</c:v>
                  </c:pt>
                  <c:pt idx="1">
                    <c:v>Social networks</c:v>
                  </c:pt>
                  <c:pt idx="2">
                    <c:v>Websites</c:v>
                  </c:pt>
                  <c:pt idx="3">
                    <c:v>Direct*</c:v>
                  </c:pt>
                  <c:pt idx="4">
                    <c:v>Search engines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0.00887773141231737</c:v>
                </c:pt>
                <c:pt idx="1">
                  <c:v>0.0164413146858485</c:v>
                </c:pt>
                <c:pt idx="2">
                  <c:v>0.07237920825365207</c:v>
                </c:pt>
                <c:pt idx="3">
                  <c:v>0.3865930004358089</c:v>
                </c:pt>
                <c:pt idx="4">
                  <c:v>0.5157087452123731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Avg. 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Sunday</c:v>
                  </c:pt>
                  <c:pt idx="1">
                    <c:v>Saturday</c:v>
                  </c:pt>
                  <c:pt idx="2">
                    <c:v>Friday</c:v>
                  </c:pt>
                  <c:pt idx="3">
                    <c:v>Thursday</c:v>
                  </c:pt>
                  <c:pt idx="4">
                    <c:v>Wednesday</c:v>
                  </c:pt>
                  <c:pt idx="5">
                    <c:v>Tuesday</c:v>
                  </c:pt>
                  <c:pt idx="6">
                    <c:v>Monday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38504</c:v>
                </c:pt>
                <c:pt idx="1">
                  <c:v>32955</c:v>
                </c:pt>
                <c:pt idx="2">
                  <c:v>44019</c:v>
                </c:pt>
                <c:pt idx="3">
                  <c:v>48180</c:v>
                </c:pt>
                <c:pt idx="4">
                  <c:v>49501</c:v>
                </c:pt>
                <c:pt idx="5">
                  <c:v>53376</c:v>
                </c:pt>
                <c:pt idx="6">
                  <c:v>53913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Pageviews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/politiloggen?distrikt=trondelag</c:v>
                  </c:pt>
                  <c:pt idx="1">
                    <c:v>aktuelt-tall-og-fakta</c:v>
                  </c:pt>
                  <c:pt idx="2">
                    <c:v>/politiloggen?distrikt=ost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225744</c:v>
                </c:pt>
                <c:pt idx="1">
                  <c:v>278650</c:v>
                </c:pt>
                <c:pt idx="2">
                  <c:v>279642</c:v>
                </c:pt>
                <c:pt idx="3">
                  <c:v>395256</c:v>
                </c:pt>
                <c:pt idx="4">
                  <c:v>631150</c:v>
                </c:pt>
                <c:pt idx="5">
                  <c:v>675192</c:v>
                </c:pt>
                <c:pt idx="6">
                  <c:v>1302102</c:v>
                </c:pt>
                <c:pt idx="7">
                  <c:v>1446030</c:v>
                </c:pt>
                <c:pt idx="8">
                  <c:v>1892734</c:v>
                </c:pt>
                <c:pt idx="9">
                  <c:v>2342481</c:v>
                </c:pt>
                <c:pt idx="10">
                  <c:v>4797774</c:v>
                </c:pt>
                <c:pt idx="11">
                  <c:v>6992277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0.000015483159183799863</c:v>
                </c:pt>
                <c:pt idx="1">
                  <c:v>0.0032835099673737427</c:v>
                </c:pt>
                <c:pt idx="2">
                  <c:v>0.00874618457149997</c:v>
                </c:pt>
                <c:pt idx="3">
                  <c:v>0.014062549322563777</c:v>
                </c:pt>
                <c:pt idx="4">
                  <c:v>0.24469056666322198</c:v>
                </c:pt>
                <c:pt idx="5">
                  <c:v>0.7291928245039118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0.005086877926572138</c:v>
                </c:pt>
                <c:pt idx="1">
                  <c:v>0.06558474191073947</c:v>
                </c:pt>
                <c:pt idx="2">
                  <c:v>0.17932054856472915</c:v>
                </c:pt>
                <c:pt idx="3">
                  <c:v>0.21983481509567213</c:v>
                </c:pt>
                <c:pt idx="4">
                  <c:v>0.5260469346165392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 · Last 6 months: 25 Dec 2025 – 24 Jun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6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62.xml"/><Relationship Id="rId2" Type="http://schemas.openxmlformats.org/officeDocument/2006/relationships/chart" Target="/ppt/charts/chart36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6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65.xml"/><Relationship Id="rId2" Type="http://schemas.openxmlformats.org/officeDocument/2006/relationships/chart" Target="/ppt/charts/chart36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6 months: 25 Dec 2025 – 24 Jun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Generated 15 Oct 2026 from the Matomo export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6 months: 25 Dec 2025 – 24 Jun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8.3M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+10.2% vs previous period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Pageviews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24.6M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comparison period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5.0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−14.6% vs previous period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30.8%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+4.7% vs previous period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Avg. time on site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3m 39s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+0.7% vs previous period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a goal conversion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1.8M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+39.8% vs previous period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Matomo reports are capped at 500 rows per day; smaller entries are rolled into “Others”.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per week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6 months: 25 Dec 2025 – 24 Jun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Unusual: 3 Jun–7 Jun (−39%) · 16 Jan (+37%) · 8 Jan (+31%)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and when people visit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6 months: 25 Dec 2025 – 24 Jun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Derived: total visits minus all other channels.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visits by weekday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groups pages by top-level path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visitors come from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Referring websites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184,609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30.6%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71,276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52,324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42,311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21,557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3.6%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18,130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14,546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12,751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12,356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11,867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11,009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engines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4,029,217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93.8%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181,749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27,836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0.6%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19,764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12,985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6,056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4,134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types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Country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5,757,891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642,618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519,700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184,090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166,859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110,078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108,715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88,419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65,435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62,590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34,854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33,685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31,961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31,697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systems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Computed locally: unusual periods vs the same weekday over the previous 8 weeks, and the biggest shifts in share.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Direction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Peak vs normal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 vs expected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Likely explained by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Mar – 3 Apr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−207,278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Easter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Jun – 7 Jun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−60,888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 Dec – 26 Dec 2025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−44%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−29,815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Christmas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 May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−15,798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Ascension Day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 Jan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Above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+13,786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Jan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Above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+13,056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Jun 2026 is left out: it looks only partly archived.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police reports are submitted online, and is it growing?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62.8K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62,793 police reports were submitted online in the period, on average 345 a day. From the first to the last 28 days the average went up 37%.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who start a report finish it, and where do they drop off?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 of visits that press “Log in and report” end with a submitted report. The biggest drop is between logging in and creating the report: only 65% continue.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are counted per day and step. The numbers show how many reach each step, not exactly the same visits all the way through.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 first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From previous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“Log in and report”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141,552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Created a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91,751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“Submit”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65,636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 submitted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62,793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people running into errors or crashes in the report form?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16.3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crashes per 100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submitted reports there were 16.3 visits with a crash and 29.4 with validation errors. The crash rate went from 9.6 to 23.5 between the first and the last 28 days.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 = the “Anmeldelse: ErrorBoundary” event. Validation error = “Anmeldelse har valideringsfeil”.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go on to book a passport appointment or apply for a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2.2M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to passport booking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Passport appointment booking got 2,204,688 clicks (12,114 a day), 12 times as many as Online police report.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as clicks on links to the services' domains (outlinks).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Clicks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Passport and ID card booking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2,204,688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Online police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191,193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 (police certificate)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84,564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Weapons register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83,311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to the police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52,482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does mobile behaviour differ from desktop?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are from mobile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74% of visits are from mobile. Desktop visits have 7.3 actions per visit against 4.2 on mobile, and last 5m 19s against 3m 09s. Reports submitted per 1,000 visits: 16.1 on desktop and 4.8 on mobile.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and bookings are based on Matomo goals 10 and 12 (see Data health about goal names).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Bookings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6,075,367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09s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154.0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Desktop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2,038,672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27.6%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5m 19s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150.1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Tablet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72,870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14s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180.9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use the site search?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use search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2.5% of visits use search (207,163 visits with search events). Matomo's search keyword report stopped on 27 Apr 2026; search is therefore measured with the “Søk” events, which are still tracked.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people find their way: menu, search or breadcrumbs?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 opens per 1,000 visits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1,000 visits the menu is opened 74 times, search 20 times, and the breadcrumb trail is used 28 times. Most clicked in the menu: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Tool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1,000 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the menu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search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Used the breadcrumb trail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channels bring engaged visitors?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 (Websites)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from websites have the most actions (7.5 per visit), while social networks have the fewest (2.4). The most submitted reports per 1,000 visits come from websites (13.1).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visits are missing from the channel table because the Matomo export has no goal figures for them.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603,037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Campaigns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73,966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4,296,696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Social networks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136,983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sections do people land on and leave straight away?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 on entry pages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 of visits that start on the most used entry pages leave without doing anything else. The highest bounce rate is on “politiloggen” with 43%.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Entry section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Entries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2,839,351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1,801,353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806,290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588,409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530,724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293,949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34.6%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176,817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125,255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118,572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72,478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share of visitors accept cookies?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 of those who make a choice accept optional cookies (2,342,537 accepted, 656,483 declined).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Based on the “Klikk "Godta valgfrie" cookies” and “Klikk "Avslå valgfrie" cookies” events. Visits without a choice are not included.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there more errors, or is the site getting slower?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JS errors per 1,000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 in 1,000 visits hit a JavaScript error (from 37 to 34 between the start and end of the period). Pages load in 0.96 seconds on average (from 1.02 to 1.12).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 are counted per visit, not per event: a few visits can fire thousands of error events.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 Politiloggen used?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pageviews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accounts for 25% of all pageviews. The most viewed district is Oslo. In the app, for every 100 visits that fetch messages, 95 visits hit a request error.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District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Pageviews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675,192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279,642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225,744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171,342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171,096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152,682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139,490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124,943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77,996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69,242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66,802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32,317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incident types are reported most?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quick choices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is the most common quick choice in the report form (68% of choices), ahead of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quick choices in the form are tracked by name; other types are rolled into Matomo's “Others”.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Incident 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45,478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12,796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6,845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1,370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the data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Last day looks complete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Jun 2026: 7,264 visits, 18% of the previous 28-day average — probably exported before the day was fully archived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Every report has data for every day in the report window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day(s) missing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hitting Matomo's 500-row cap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days), events-actions (1 days), events-names (206 days), page-urls (111 days), referrer-websites (2 days), referrers-all (2 d…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cover the whole 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start 1 Dec 2025; daily totals start 1 Jan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tracking started or stopped mid-period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stopped 27 Apr 2026 (known); Finn - Søk stopped 26 Feb 2026; breadcrumbs stopped 4 May 2026; Finn stopped 26 Feb 2026; klikk 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Goal names from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goals.json — goal names are inferred from the data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nb_visits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66,216,462 vs 66,214,825 (0.0025%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nb_actions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300,705,165 vs 300,696,563 (0.0029%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bounce_count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28,780,774 vs 28,780,296 (0.0017%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sum_visit_length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10,578,297,025 vs 10,577,953,899 (0.0032%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Some Matomo reports are capped at 500 rows per day; smaller entries are rolled into “Others”.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Direct visits are derived as total visits minus all other channels.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Politiet.no web analytics – Last 6 months: 25 Dec 2025 – 24 Jun 2026</dc:title>
  <dc:subject>PptxGenJS Presentation</dc:subject>
  <dc:creator>PptxGenJS</dc:creator>
  <cp:lastModifiedBy>PptxGenJS</cp:lastModifiedBy>
  <cp:revision>1</cp:revision>
  <dcterms:created xsi:type="dcterms:W3CDTF">2026-10-15T12:04:17Z</dcterms:created>
  <dcterms:modified xsi:type="dcterms:W3CDTF">2026-10-15T12:04:17Z</dcterms:modified>
</cp:coreProperties>
</file>