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charts/chart307.xml" ContentType="application/vnd.openxmlformats-officedocument.drawingml.chart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charts/chart308.xml" ContentType="application/vnd.openxmlformats-officedocument.drawingml.chart+xml"/>
  <Override PartName="/ppt/charts/chart309.xml" ContentType="application/vnd.openxmlformats-officedocument.drawingml.chart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charts/chart310.xml" ContentType="application/vnd.openxmlformats-officedocument.drawingml.chart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charts/chart311.xml" ContentType="application/vnd.openxmlformats-officedocument.drawingml.chart+xml"/>
  <Override PartName="/ppt/charts/chart312.xml" ContentType="application/vnd.openxmlformats-officedocument.drawingml.chart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notesMasterIdLst>
    <p:notesMasterId r:id="rId24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notesMaster" Target="notesMasters/notesMaster1.xml"/><Relationship Id="rId25" Type="http://schemas.openxmlformats.org/officeDocument/2006/relationships/presProps" Target="presProps.xml"/><Relationship Id="rId26" Type="http://schemas.openxmlformats.org/officeDocument/2006/relationships/viewProps" Target="viewProps.xml"/><Relationship Id="rId27" Type="http://schemas.openxmlformats.org/officeDocument/2006/relationships/theme" Target="theme/theme1.xml"/><Relationship Id="rId28" Type="http://schemas.openxmlformats.org/officeDocument/2006/relationships/tableStyles" Target="tableStyles.xml"/></Relationships>
</file>

<file path=ppt/charts/_rels/chart307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07.xlsx"/></Relationships>
</file>

<file path=ppt/charts/_rels/chart308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08.xlsx"/></Relationships>
</file>

<file path=ppt/charts/_rels/chart309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09.xlsx"/></Relationships>
</file>

<file path=ppt/charts/_rels/chart310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10.xlsx"/></Relationships>
</file>

<file path=ppt/charts/_rels/chart31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11.xlsx"/></Relationships>
</file>

<file path=ppt/charts/_rels/chart312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12.xlsx"/></Relationships>
</file>

<file path=ppt/charts/chart30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Besøk</c:v>
                </c:pt>
              </c:strCache>
            </c:strRef>
          </c:tx>
          <c:spPr>
            <a:solidFill>
              <a:srgbClr val="2A78D6"/>
            </a:solidFill>
            <a:ln w="25400" cap="flat">
              <a:solidFill>
                <a:srgbClr val="2A78D6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none"/>
            <c:size val="6"/>
            <c:spPr>
              <a:solidFill>
                <a:srgbClr val="2A78D6"/>
              </a:solidFill>
              <a:ln w="9525" cap="flat">
                <a:solidFill>
                  <a:srgbClr val="2A78D6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Sheet1!$A$2:$A$28</c:f>
              <c:multiLvlStrCache>
                <c:ptCount val="27"/>
                <c:lvl>
                  <c:pt idx="0">
                    <c:v>22. des.</c:v>
                  </c:pt>
                  <c:pt idx="1">
                    <c:v>29. des.</c:v>
                  </c:pt>
                  <c:pt idx="2">
                    <c:v>5. jan.</c:v>
                  </c:pt>
                  <c:pt idx="3">
                    <c:v>12. jan.</c:v>
                  </c:pt>
                  <c:pt idx="4">
                    <c:v>19. jan.</c:v>
                  </c:pt>
                  <c:pt idx="5">
                    <c:v>26. jan.</c:v>
                  </c:pt>
                  <c:pt idx="6">
                    <c:v>2. feb.</c:v>
                  </c:pt>
                  <c:pt idx="7">
                    <c:v>9. feb.</c:v>
                  </c:pt>
                  <c:pt idx="8">
                    <c:v>16. feb.</c:v>
                  </c:pt>
                  <c:pt idx="9">
                    <c:v>23. feb.</c:v>
                  </c:pt>
                  <c:pt idx="10">
                    <c:v>2. mars</c:v>
                  </c:pt>
                  <c:pt idx="11">
                    <c:v>9. mars</c:v>
                  </c:pt>
                  <c:pt idx="12">
                    <c:v>16. mars</c:v>
                  </c:pt>
                  <c:pt idx="13">
                    <c:v>23. mars</c:v>
                  </c:pt>
                  <c:pt idx="14">
                    <c:v>30. mars</c:v>
                  </c:pt>
                  <c:pt idx="15">
                    <c:v>6. apr.</c:v>
                  </c:pt>
                  <c:pt idx="16">
                    <c:v>13. apr.</c:v>
                  </c:pt>
                  <c:pt idx="17">
                    <c:v>20. apr.</c:v>
                  </c:pt>
                  <c:pt idx="18">
                    <c:v>27. apr.</c:v>
                  </c:pt>
                  <c:pt idx="19">
                    <c:v>4. mai</c:v>
                  </c:pt>
                  <c:pt idx="20">
                    <c:v>11. mai</c:v>
                  </c:pt>
                  <c:pt idx="21">
                    <c:v>18. mai</c:v>
                  </c:pt>
                  <c:pt idx="22">
                    <c:v>25. mai</c:v>
                  </c:pt>
                  <c:pt idx="23">
                    <c:v>1. juni</c:v>
                  </c:pt>
                  <c:pt idx="24">
                    <c:v>8. juni</c:v>
                  </c:pt>
                  <c:pt idx="25">
                    <c:v>15. juni</c:v>
                  </c:pt>
                  <c:pt idx="26">
                    <c:v>22. juni</c:v>
                  </c:pt>
                </c:lvl>
              </c:multiLvlStrCache>
            </c:multiLvlStrRef>
          </c:cat>
          <c:val>
            <c:numRef>
              <c:f>Sheet1!$B$2:$B$28</c:f>
              <c:numCache>
                <c:formatCode>General</c:formatCode>
                <c:ptCount val="27"/>
                <c:pt idx="0">
                  <c:v>113024</c:v>
                </c:pt>
                <c:pt idx="1">
                  <c:v>271462</c:v>
                </c:pt>
                <c:pt idx="2">
                  <c:v>337197</c:v>
                </c:pt>
                <c:pt idx="3">
                  <c:v>332035</c:v>
                </c:pt>
                <c:pt idx="4">
                  <c:v>325800</c:v>
                </c:pt>
                <c:pt idx="5">
                  <c:v>322709</c:v>
                </c:pt>
                <c:pt idx="6">
                  <c:v>324615</c:v>
                </c:pt>
                <c:pt idx="7">
                  <c:v>338283</c:v>
                </c:pt>
                <c:pt idx="8">
                  <c:v>345443</c:v>
                </c:pt>
                <c:pt idx="9">
                  <c:v>329936</c:v>
                </c:pt>
                <c:pt idx="10">
                  <c:v>337151</c:v>
                </c:pt>
                <c:pt idx="11">
                  <c:v>349453</c:v>
                </c:pt>
                <c:pt idx="12">
                  <c:v>358128</c:v>
                </c:pt>
                <c:pt idx="13">
                  <c:v>162274</c:v>
                </c:pt>
                <c:pt idx="14">
                  <c:v>275638</c:v>
                </c:pt>
                <c:pt idx="15">
                  <c:v>363855</c:v>
                </c:pt>
                <c:pt idx="16">
                  <c:v>369707</c:v>
                </c:pt>
                <c:pt idx="17">
                  <c:v>365904</c:v>
                </c:pt>
                <c:pt idx="18">
                  <c:v>355947</c:v>
                </c:pt>
                <c:pt idx="19">
                  <c:v>370141</c:v>
                </c:pt>
                <c:pt idx="20">
                  <c:v>334909</c:v>
                </c:pt>
                <c:pt idx="21">
                  <c:v>381148</c:v>
                </c:pt>
                <c:pt idx="22">
                  <c:v>359083</c:v>
                </c:pt>
                <c:pt idx="23">
                  <c:v>268325</c:v>
                </c:pt>
                <c:pt idx="24">
                  <c:v>272745</c:v>
                </c:pt>
                <c:pt idx="25">
                  <c:v>269967</c:v>
                </c:pt>
                <c:pt idx="26">
                  <c:v>96754</c:v>
                </c:pt>
              </c:numCache>
            </c:numRef>
          </c:val>
          <c:smooth val="0"/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E1E0D9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898781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  <c:tickLblSkip val="4"/>
      </c:catAx>
      <c:valAx>
        <c:axId val="2094734552"/>
        <c:scaling>
          <c:orientation val="minMax"/>
        </c:scaling>
        <c:delete val="0"/>
        <c:axPos val="l"/>
        <c:majorGridlines>
          <c:spPr>
            <a:ln w="6350" cap="flat">
              <a:solidFill>
                <a:srgbClr val="E1E0D9"/>
              </a:solidFill>
              <a:prstDash val="solid"/>
              <a:round/>
            </a:ln>
          </c:spPr>
        </c:majorGridlines>
        <c:numFmt formatCode="#,##0" sourceLinked="0"/>
        <c:majorTickMark val="out"/>
        <c:minorTickMark val="none"/>
        <c:tickLblPos val="nextTo"/>
        <c:spPr>
          <a:ln w="12700" cap="flat">
            <a:noFill/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898781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30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Besøk</c:v>
                </c:pt>
              </c:strCache>
            </c:strRef>
          </c:tx>
          <c:spPr>
            <a:solidFill>
              <a:srgbClr val="2A78D6"/>
            </a:solidFill>
            <a:effectLst/>
          </c:spPr>
          <c:invertIfNegative val="0"/>
          <c:dLbls>
            <c:numFmt formatCode="0.0%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52514E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Sheet1!$A$2:$A$6</c:f>
              <c:multiLvlStrCache>
                <c:ptCount val="5"/>
                <c:lvl>
                  <c:pt idx="0">
                    <c:v>Kampanjer</c:v>
                  </c:pt>
                  <c:pt idx="1">
                    <c:v>Sosiale medier</c:v>
                  </c:pt>
                  <c:pt idx="2">
                    <c:v>Nettsteder</c:v>
                  </c:pt>
                  <c:pt idx="3">
                    <c:v>Direkte*</c:v>
                  </c:pt>
                  <c:pt idx="4">
                    <c:v>Søkemotorer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0.00887773141231737</c:v>
                </c:pt>
                <c:pt idx="1">
                  <c:v>0.0164413146858485</c:v>
                </c:pt>
                <c:pt idx="2">
                  <c:v>0.07237920825365207</c:v>
                </c:pt>
                <c:pt idx="3">
                  <c:v>0.3865930004358089</c:v>
                </c:pt>
                <c:pt idx="4">
                  <c:v>0.5157087452123731</c:v>
                </c:pt>
              </c:numCache>
            </c:numRef>
          </c:val>
        </c:ser>
        <c:dLbls>
          <c:numFmt formatCode="0.0%" sourceLinked="0"/>
          <c:txPr>
            <a:bodyPr/>
            <a:lstStyle/>
            <a:p>
              <a:pPr>
                <a:defRPr b="0" i="0" strike="noStrike" sz="900" u="none">
                  <a:solidFill>
                    <a:srgbClr val="52514E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noFill/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52514E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30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Snitt besøk</c:v>
                </c:pt>
              </c:strCache>
            </c:strRef>
          </c:tx>
          <c:spPr>
            <a:solidFill>
              <a:srgbClr val="2A78D6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52514E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Sheet1!$A$2:$A$8</c:f>
              <c:multiLvlStrCache>
                <c:ptCount val="7"/>
                <c:lvl>
                  <c:pt idx="0">
                    <c:v>søndag</c:v>
                  </c:pt>
                  <c:pt idx="1">
                    <c:v>lørdag</c:v>
                  </c:pt>
                  <c:pt idx="2">
                    <c:v>fredag</c:v>
                  </c:pt>
                  <c:pt idx="3">
                    <c:v>torsdag</c:v>
                  </c:pt>
                  <c:pt idx="4">
                    <c:v>onsdag</c:v>
                  </c:pt>
                  <c:pt idx="5">
                    <c:v>tirsdag</c:v>
                  </c:pt>
                  <c:pt idx="6">
                    <c:v>mandag</c:v>
                  </c:pt>
                </c:lvl>
              </c:multiLvlStrCache>
            </c:multiLvl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38504</c:v>
                </c:pt>
                <c:pt idx="1">
                  <c:v>32955</c:v>
                </c:pt>
                <c:pt idx="2">
                  <c:v>44019</c:v>
                </c:pt>
                <c:pt idx="3">
                  <c:v>48180</c:v>
                </c:pt>
                <c:pt idx="4">
                  <c:v>49501</c:v>
                </c:pt>
                <c:pt idx="5">
                  <c:v>53376</c:v>
                </c:pt>
                <c:pt idx="6">
                  <c:v>53913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00" u="none">
                  <a:solidFill>
                    <a:srgbClr val="52514E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noFill/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52514E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3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Sidevisninger</c:v>
                </c:pt>
              </c:strCache>
            </c:strRef>
          </c:tx>
          <c:spPr>
            <a:solidFill>
              <a:srgbClr val="2A78D6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52514E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Sheet1!$A$2:$A$13</c:f>
              <c:multiLvlStrCache>
                <c:ptCount val="12"/>
                <c:lvl>
                  <c:pt idx="0">
                    <c:v>/politiloggen?distrikt=trondelag</c:v>
                  </c:pt>
                  <c:pt idx="1">
                    <c:v>aktuelt-tall-og-fakta</c:v>
                  </c:pt>
                  <c:pt idx="2">
                    <c:v>/politiloggen?distrikt=ost</c:v>
                  </c:pt>
                  <c:pt idx="3">
                    <c:v>en</c:v>
                  </c:pt>
                  <c:pt idx="4">
                    <c:v>nyheter-og-presse</c:v>
                  </c:pt>
                  <c:pt idx="5">
                    <c:v>/politiloggen?distrikt=oslo</c:v>
                  </c:pt>
                  <c:pt idx="6">
                    <c:v>/politiloggen</c:v>
                  </c:pt>
                  <c:pt idx="7">
                    <c:v>utkast</c:v>
                  </c:pt>
                  <c:pt idx="8">
                    <c:v>om-politiet</c:v>
                  </c:pt>
                  <c:pt idx="9">
                    <c:v>politiloggen</c:v>
                  </c:pt>
                  <c:pt idx="10">
                    <c:v>/index</c:v>
                  </c:pt>
                  <c:pt idx="11">
                    <c:v>tjenester</c:v>
                  </c:pt>
                </c:lvl>
              </c:multiLvlStrCache>
            </c:multiLvl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225744</c:v>
                </c:pt>
                <c:pt idx="1">
                  <c:v>278650</c:v>
                </c:pt>
                <c:pt idx="2">
                  <c:v>279642</c:v>
                </c:pt>
                <c:pt idx="3">
                  <c:v>395256</c:v>
                </c:pt>
                <c:pt idx="4">
                  <c:v>631150</c:v>
                </c:pt>
                <c:pt idx="5">
                  <c:v>675192</c:v>
                </c:pt>
                <c:pt idx="6">
                  <c:v>1302102</c:v>
                </c:pt>
                <c:pt idx="7">
                  <c:v>1446030</c:v>
                </c:pt>
                <c:pt idx="8">
                  <c:v>1892734</c:v>
                </c:pt>
                <c:pt idx="9">
                  <c:v>2342481</c:v>
                </c:pt>
                <c:pt idx="10">
                  <c:v>4797774</c:v>
                </c:pt>
                <c:pt idx="11">
                  <c:v>6992277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00" u="none">
                  <a:solidFill>
                    <a:srgbClr val="52514E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noFill/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52514E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3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Besøk</c:v>
                </c:pt>
              </c:strCache>
            </c:strRef>
          </c:tx>
          <c:spPr>
            <a:solidFill>
              <a:srgbClr val="2A78D6"/>
            </a:solidFill>
            <a:effectLst/>
          </c:spPr>
          <c:invertIfNegative val="0"/>
          <c:dLbls>
            <c:numFmt formatCode="0.0%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52514E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Sheet1!$A$2:$A$7</c:f>
              <c:multiLvlStrCache>
                <c:ptCount val="6"/>
                <c:lvl>
                  <c:pt idx="0">
                    <c:v>Tv</c:v>
                  </c:pt>
                  <c:pt idx="1">
                    <c:v>Phablet</c:v>
                  </c:pt>
                  <c:pt idx="2">
                    <c:v>Tablet</c:v>
                  </c:pt>
                  <c:pt idx="3">
                    <c:v>Unknown</c:v>
                  </c:pt>
                  <c:pt idx="4">
                    <c:v>Desktop</c:v>
                  </c:pt>
                  <c:pt idx="5">
                    <c:v>Smartphone</c:v>
                  </c:pt>
                </c:lvl>
              </c:multiLvlStrCache>
            </c:multiLvl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0.000015483159183799863</c:v>
                </c:pt>
                <c:pt idx="1">
                  <c:v>0.0032835099673737427</c:v>
                </c:pt>
                <c:pt idx="2">
                  <c:v>0.00874618457149997</c:v>
                </c:pt>
                <c:pt idx="3">
                  <c:v>0.014062549322563777</c:v>
                </c:pt>
                <c:pt idx="4">
                  <c:v>0.24469056666322198</c:v>
                </c:pt>
                <c:pt idx="5">
                  <c:v>0.7291928245039118</c:v>
                </c:pt>
              </c:numCache>
            </c:numRef>
          </c:val>
        </c:ser>
        <c:dLbls>
          <c:numFmt formatCode="0.0%" sourceLinked="0"/>
          <c:txPr>
            <a:bodyPr/>
            <a:lstStyle/>
            <a:p>
              <a:pPr>
                <a:defRPr b="0" i="0" strike="noStrike" sz="900" u="none">
                  <a:solidFill>
                    <a:srgbClr val="52514E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noFill/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52514E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3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Besøk</c:v>
                </c:pt>
              </c:strCache>
            </c:strRef>
          </c:tx>
          <c:spPr>
            <a:solidFill>
              <a:srgbClr val="2A78D6"/>
            </a:solidFill>
            <a:effectLst/>
          </c:spPr>
          <c:invertIfNegative val="0"/>
          <c:dLbls>
            <c:numFmt formatCode="0.0%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52514E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Sheet1!$A$2:$A$6</c:f>
              <c:multiLvlStrCache>
                <c:ptCount val="5"/>
                <c:lvl>
                  <c:pt idx="0">
                    <c:v>GNU/Linux</c:v>
                  </c:pt>
                  <c:pt idx="1">
                    <c:v>Mac</c:v>
                  </c:pt>
                  <c:pt idx="2">
                    <c:v>Windows</c:v>
                  </c:pt>
                  <c:pt idx="3">
                    <c:v>Android</c:v>
                  </c:pt>
                  <c:pt idx="4">
                    <c:v>iOS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0.005086877926572138</c:v>
                </c:pt>
                <c:pt idx="1">
                  <c:v>0.06558474191073947</c:v>
                </c:pt>
                <c:pt idx="2">
                  <c:v>0.17932054856472915</c:v>
                </c:pt>
                <c:pt idx="3">
                  <c:v>0.21983481509567213</c:v>
                </c:pt>
                <c:pt idx="4">
                  <c:v>0.5260469346165392</c:v>
                </c:pt>
              </c:numCache>
            </c:numRef>
          </c:val>
        </c:ser>
        <c:dLbls>
          <c:numFmt formatCode="0.0%" sourceLinked="0"/>
          <c:txPr>
            <a:bodyPr/>
            <a:lstStyle/>
            <a:p>
              <a:pPr>
                <a:defRPr b="0" i="0" strike="noStrike" sz="900" u="none">
                  <a:solidFill>
                    <a:srgbClr val="52514E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noFill/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52514E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ASE">
    <p:bg>
      <p:bgPr>
        <a:solidFill>
          <a:srgbClr val="FCFC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6400800"/>
            <a:ext cx="9144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987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Nettanalyse for politiet.no · Siste 6 måneder: 25. des. 2025 – 24. juni 2026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307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308.xml"/><Relationship Id="rId2" Type="http://schemas.openxmlformats.org/officeDocument/2006/relationships/chart" Target="/ppt/charts/chart309.xm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310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311.xml"/><Relationship Id="rId2" Type="http://schemas.openxmlformats.org/officeDocument/2006/relationships/chart" Target="/ppt/charts/chart312.xm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2194560"/>
            <a:ext cx="109728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Nettanalyse for politiet.no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640080" y="301752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Siste 6 måneder: 25. des. 2025 – 24. juni 2026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640080" y="3566160"/>
            <a:ext cx="10972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8987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Generert 15. okt. 2026 fra Matomo-eksporten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</a:t>
            </a:fld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Nøkkeltall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777240"/>
            <a:ext cx="112471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Siste 6 måneder: 25. des. 2025 – 24. juni 2026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457200" y="1371600"/>
            <a:ext cx="3611880" cy="18288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E1E0D9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1554480"/>
            <a:ext cx="3200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Besøk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685800" y="1920240"/>
            <a:ext cx="32004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8,3 mill.</a:t>
            </a:r>
            <a:endParaRPr lang="en-US" sz="3000" dirty="0"/>
          </a:p>
        </p:txBody>
      </p:sp>
      <p:sp>
        <p:nvSpPr>
          <p:cNvPr id="7" name="Text 5"/>
          <p:cNvSpPr/>
          <p:nvPr/>
        </p:nvSpPr>
        <p:spPr>
          <a:xfrm>
            <a:off x="685800" y="2606040"/>
            <a:ext cx="3200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063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▲ +10,2 % mot forrige periode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251960" y="1371600"/>
            <a:ext cx="3611880" cy="18288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E1E0D9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480560" y="1554480"/>
            <a:ext cx="3200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Sidevisninger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480560" y="1920240"/>
            <a:ext cx="32004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24,6 mill.</a:t>
            </a:r>
            <a:endParaRPr lang="en-US" sz="3000" dirty="0"/>
          </a:p>
        </p:txBody>
      </p:sp>
      <p:sp>
        <p:nvSpPr>
          <p:cNvPr id="11" name="Text 9"/>
          <p:cNvSpPr/>
          <p:nvPr/>
        </p:nvSpPr>
        <p:spPr>
          <a:xfrm>
            <a:off x="4480560" y="2606040"/>
            <a:ext cx="3200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8987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Ingen sammenligningsperiode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8046720" y="1371600"/>
            <a:ext cx="3611880" cy="18288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E1E0D9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275320" y="1554480"/>
            <a:ext cx="3200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Handlinger per besøk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8275320" y="1920240"/>
            <a:ext cx="32004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5,0</a:t>
            </a:r>
            <a:endParaRPr lang="en-US" sz="3000" dirty="0"/>
          </a:p>
        </p:txBody>
      </p:sp>
      <p:sp>
        <p:nvSpPr>
          <p:cNvPr id="15" name="Text 13"/>
          <p:cNvSpPr/>
          <p:nvPr/>
        </p:nvSpPr>
        <p:spPr>
          <a:xfrm>
            <a:off x="8275320" y="2606040"/>
            <a:ext cx="3200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D03B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▼ −14,6 % mot forrige periode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457200" y="3474720"/>
            <a:ext cx="3611880" cy="18288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E1E0D9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85800" y="3657600"/>
            <a:ext cx="3200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Fluktfrekvens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85800" y="4023360"/>
            <a:ext cx="32004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30,8 %</a:t>
            </a:r>
            <a:endParaRPr lang="en-US" sz="3000" dirty="0"/>
          </a:p>
        </p:txBody>
      </p:sp>
      <p:sp>
        <p:nvSpPr>
          <p:cNvPr id="19" name="Text 17"/>
          <p:cNvSpPr/>
          <p:nvPr/>
        </p:nvSpPr>
        <p:spPr>
          <a:xfrm>
            <a:off x="685800" y="4709160"/>
            <a:ext cx="3200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D03B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▲ +4,7 % mot forrige periode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4251960" y="3474720"/>
            <a:ext cx="3611880" cy="18288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E1E0D9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480560" y="3657600"/>
            <a:ext cx="3200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Snitt tid på nettstedet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4480560" y="4023360"/>
            <a:ext cx="32004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 min 39 s</a:t>
            </a:r>
            <a:endParaRPr lang="en-US" sz="3000" dirty="0"/>
          </a:p>
        </p:txBody>
      </p:sp>
      <p:sp>
        <p:nvSpPr>
          <p:cNvPr id="23" name="Text 21"/>
          <p:cNvSpPr/>
          <p:nvPr/>
        </p:nvSpPr>
        <p:spPr>
          <a:xfrm>
            <a:off x="4480560" y="4709160"/>
            <a:ext cx="3200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▲ +0,7 % mot forrige periode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8046720" y="3474720"/>
            <a:ext cx="3611880" cy="18288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E1E0D9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8275320" y="3657600"/>
            <a:ext cx="3200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Besøk med måloppnåelse</a:t>
            </a:r>
            <a:endParaRPr lang="en-US" sz="1200" dirty="0"/>
          </a:p>
        </p:txBody>
      </p:sp>
      <p:sp>
        <p:nvSpPr>
          <p:cNvPr id="26" name="Text 24"/>
          <p:cNvSpPr/>
          <p:nvPr/>
        </p:nvSpPr>
        <p:spPr>
          <a:xfrm>
            <a:off x="8275320" y="4023360"/>
            <a:ext cx="32004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1,8 mill.</a:t>
            </a:r>
            <a:endParaRPr lang="en-US" sz="3000" dirty="0"/>
          </a:p>
        </p:txBody>
      </p:sp>
      <p:sp>
        <p:nvSpPr>
          <p:cNvPr id="27" name="Text 25"/>
          <p:cNvSpPr/>
          <p:nvPr/>
        </p:nvSpPr>
        <p:spPr>
          <a:xfrm>
            <a:off x="8275320" y="4709160"/>
            <a:ext cx="3200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063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▲ +39,8 % mot forrige periode</a:t>
            </a:r>
            <a:endParaRPr lang="en-US" sz="1100" dirty="0"/>
          </a:p>
        </p:txBody>
      </p:sp>
      <p:sp>
        <p:nvSpPr>
          <p:cNvPr id="28" name="Text 26"/>
          <p:cNvSpPr/>
          <p:nvPr/>
        </p:nvSpPr>
        <p:spPr>
          <a:xfrm>
            <a:off x="457200" y="5715000"/>
            <a:ext cx="11247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987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Enkelte Matomo-rapporter er begrenset til 500 rader per dag; mindre oppføringer er samlet i «Others».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Besøk per uke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777240"/>
            <a:ext cx="112471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Siste 6 måneder: 25. des. 2025 – 24. juni 2026</a:t>
            </a:r>
            <a:endParaRPr lang="en-US" sz="1200" dirty="0"/>
          </a:p>
        </p:txBody>
      </p:sp>
      <p:graphicFrame>
        <p:nvGraphicFramePr>
          <p:cNvPr id="4" name="Chart 0" descr=""/>
          <p:cNvGraphicFramePr/>
          <p:nvPr/>
        </p:nvGraphicFramePr>
        <p:xfrm>
          <a:off x="457200" y="1234440"/>
          <a:ext cx="11247120" cy="420624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Text 2"/>
          <p:cNvSpPr/>
          <p:nvPr/>
        </p:nvSpPr>
        <p:spPr>
          <a:xfrm>
            <a:off x="457200" y="5577840"/>
            <a:ext cx="11247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Uvanlig: 3. juni–7. juni (−39 %) · 16. jan. (+37 %) · 8. jan. (+31 %)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Hvordan og når folk besøker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777240"/>
            <a:ext cx="112471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Siste 6 måneder: 25. des. 2025 – 24. juni 2026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457200" y="1280160"/>
            <a:ext cx="5486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Kanaler</a:t>
            </a:r>
            <a:endParaRPr lang="en-US" sz="1400" dirty="0"/>
          </a:p>
        </p:txBody>
      </p:sp>
      <p:graphicFrame>
        <p:nvGraphicFramePr>
          <p:cNvPr id="5" name="Chart 0" descr=""/>
          <p:cNvGraphicFramePr/>
          <p:nvPr/>
        </p:nvGraphicFramePr>
        <p:xfrm>
          <a:off x="457200" y="1645920"/>
          <a:ext cx="5486400" cy="41148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6" name="Text 3"/>
          <p:cNvSpPr/>
          <p:nvPr/>
        </p:nvSpPr>
        <p:spPr>
          <a:xfrm>
            <a:off x="457200" y="580644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987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* Beregnet: totalt antall besøk minus alle andre kanaler.</a:t>
            </a:r>
            <a:endParaRPr lang="en-US" sz="900" dirty="0"/>
          </a:p>
        </p:txBody>
      </p:sp>
      <p:sp>
        <p:nvSpPr>
          <p:cNvPr id="7" name="Text 4"/>
          <p:cNvSpPr/>
          <p:nvPr/>
        </p:nvSpPr>
        <p:spPr>
          <a:xfrm>
            <a:off x="6309360" y="1280160"/>
            <a:ext cx="53949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Snitt besøk per ukedag</a:t>
            </a:r>
            <a:endParaRPr lang="en-US" sz="1400" dirty="0"/>
          </a:p>
        </p:txBody>
      </p:sp>
      <p:graphicFrame>
        <p:nvGraphicFramePr>
          <p:cNvPr id="8" name="Chart 1" descr=""/>
          <p:cNvGraphicFramePr/>
          <p:nvPr/>
        </p:nvGraphicFramePr>
        <p:xfrm>
          <a:off x="6309360" y="1645920"/>
          <a:ext cx="5394960" cy="41148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Mest besøkte seksjoner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777240"/>
            <a:ext cx="112471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Matomo grupperer sider etter øverste nivå i adressen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457200" y="1280160"/>
            <a:ext cx="112471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Mest besøkte seksjoner</a:t>
            </a:r>
            <a:endParaRPr lang="en-US" sz="1400" dirty="0"/>
          </a:p>
        </p:txBody>
      </p:sp>
      <p:graphicFrame>
        <p:nvGraphicFramePr>
          <p:cNvPr id="5" name="Chart 0" descr=""/>
          <p:cNvGraphicFramePr/>
          <p:nvPr/>
        </p:nvGraphicFramePr>
        <p:xfrm>
          <a:off x="457200" y="1645920"/>
          <a:ext cx="11247120" cy="438912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Hvor besøkende kommer fra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1234440"/>
            <a:ext cx="5486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Henvisende nettsteder</a:t>
            </a:r>
            <a:endParaRPr lang="en-US" sz="1400" dirty="0"/>
          </a:p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645920"/>
          <a:ext cx="5486400" cy="914400"/>
        </p:xfrm>
        <a:graphic>
          <a:graphicData uri="http://schemas.openxmlformats.org/drawingml/2006/table">
            <a:tbl>
              <a:tblPr/>
              <a:tblGrid>
                <a:gridCol w="3291840"/>
                <a:gridCol w="1097280"/>
                <a:gridCol w="1097280"/>
              </a:tblGrid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Nettsted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Besøk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Andel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login.idporten.no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184 609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30,6 %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attest.politiet.no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71 276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11,8 %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pass-og-id.politiet.no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52 324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8,7 %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www.udi.no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42 311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7,0 %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www.vegvesen.no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21 557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3,6 %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bnpoll.no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18 130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3,0 %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startsiden.abcnyheter.no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14 546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2,4 %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skatt.skatteetaten.no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12 751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2,1 %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login.microsoftonline.com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12 356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2,0 %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com.google.android.gm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11 867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2,0 %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politietbooking.nemo-q.se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11 009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1,8 %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politiattest.politiet.no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8 030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1,3 %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6309360" y="1234440"/>
            <a:ext cx="5486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Søkemotorer</a:t>
            </a:r>
            <a:endParaRPr lang="en-US" sz="1400" dirty="0"/>
          </a:p>
        </p:txBody>
      </p:sp>
      <p:graphicFrame>
        <p:nvGraphicFramePr>
          <p:cNvPr id="13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309360" y="1645920"/>
          <a:ext cx="539496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097280"/>
                <a:gridCol w="1097280"/>
              </a:tblGrid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Søkemotor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Besøk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Andel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Google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4 029 217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93,8 %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Bing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181 749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4,2 %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DuckDuckGo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27 836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0,6 %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Yahoo!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19 764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0,5 %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Google News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12 985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0,3 %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Ecosia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6 056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0,1 %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Brave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4 134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0,1 %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Facebook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4 109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0,1 %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ChatGPT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2 082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0,0 %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StartPage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1 912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0,0 %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Publikum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1280160"/>
            <a:ext cx="5486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Enhetstyper</a:t>
            </a:r>
            <a:endParaRPr lang="en-US" sz="1400" dirty="0"/>
          </a:p>
        </p:txBody>
      </p:sp>
      <p:graphicFrame>
        <p:nvGraphicFramePr>
          <p:cNvPr id="4" name="Chart 0" descr=""/>
          <p:cNvGraphicFramePr/>
          <p:nvPr/>
        </p:nvGraphicFramePr>
        <p:xfrm>
          <a:off x="457200" y="1645920"/>
          <a:ext cx="5486400" cy="237744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Text 2"/>
          <p:cNvSpPr/>
          <p:nvPr/>
        </p:nvSpPr>
        <p:spPr>
          <a:xfrm>
            <a:off x="6309360" y="1234440"/>
            <a:ext cx="5486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Land</a:t>
            </a:r>
            <a:endParaRPr lang="en-US" sz="140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309360" y="1645920"/>
          <a:ext cx="539496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097280"/>
                <a:gridCol w="1097280"/>
              </a:tblGrid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Land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Besøk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Andel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Norway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5 757 891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69,1 %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United States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642 618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7,7 %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Russia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519 700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6,2 %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United Kingdom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184 090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2,2 %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Germany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166 859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2,0 %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Spain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110 078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1,3 %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Poland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108 715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1,3 %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Sweden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88 419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1,1 %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Italy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65 435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0,8 %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Netherlands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62 590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0,8 %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Estonia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34 854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0,4 %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France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33 685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0,4 %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Bulgaria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31 961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0,4 %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Jordan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31 697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0,4 %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Text 3"/>
          <p:cNvSpPr/>
          <p:nvPr/>
        </p:nvSpPr>
        <p:spPr>
          <a:xfrm>
            <a:off x="457200" y="4206240"/>
            <a:ext cx="5486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Operativsystemer</a:t>
            </a:r>
            <a:endParaRPr lang="en-US" sz="1400" dirty="0"/>
          </a:p>
        </p:txBody>
      </p:sp>
      <p:graphicFrame>
        <p:nvGraphicFramePr>
          <p:cNvPr id="8" name="Chart 1" descr=""/>
          <p:cNvGraphicFramePr/>
          <p:nvPr/>
        </p:nvGraphicFramePr>
        <p:xfrm>
          <a:off x="457200" y="4572000"/>
          <a:ext cx="5486400" cy="164592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Innsikt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777240"/>
            <a:ext cx="112471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Beregnet lokalt: uvanlige perioder mot samme ukedag de 8 foregående ukene, og de største endringene i andel.</a:t>
            </a:r>
            <a:endParaRPr lang="en-US" sz="120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325880"/>
          <a:ext cx="6766560" cy="914400"/>
        </p:xfrm>
        <a:graphic>
          <a:graphicData uri="http://schemas.openxmlformats.org/drawingml/2006/table">
            <a:tbl>
              <a:tblPr/>
              <a:tblGrid>
                <a:gridCol w="1920240"/>
                <a:gridCol w="1005840"/>
                <a:gridCol w="1188720"/>
                <a:gridCol w="1371600"/>
                <a:gridCol w="1280160"/>
              </a:tblGrid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Periode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Retning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Topp mot normalt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Besøk mot forventet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Trolig forklart av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24. mars – 3. apr. 2026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▼ Under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−60 %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−207 278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påske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3. juni – 7. juni 2026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▼ Under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−39 %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−60 888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–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25. des. – 26. des. 2025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▼ Under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−44 %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−29 815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jul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14. mai 2026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▼ Under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−28 %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−15 798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Kristi himmelfartsdag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16. jan. 2026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▲ Over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+37 %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+13 786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–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8. jan. 2026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▲ Over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+31 %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+13 056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–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457200" y="594360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987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24. juni 2026 er utelatt: dagen ser ut til å være bare delvis arkivert.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Hvor mange anmeldelser sendes inn digitalt, og øker det?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1280160"/>
            <a:ext cx="50292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62,8k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457200" y="210312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anmeldelser sendt inn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457200" y="2651760"/>
            <a:ext cx="11247120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62 793 anmeldelser ble sendt inn digitalt i perioden, i snitt 345 per dag. Fra de første til de siste 28 dagene gikk snittet opp 37 %.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Hvor mange av dem som starter en anmeldelse, fullfører – og hvor faller de fra?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1280160"/>
            <a:ext cx="50292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44 %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457200" y="210312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fullfører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457200" y="2651760"/>
            <a:ext cx="5120640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44 % av besøkene som trykker «Logg inn og anmeld», ender med en innsendt anmeldelse. Største frafall er mellom innlogging og opprettet anmeldelse: bare 65 % går videre.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57200" y="566928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8987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Besøk telles per dag og steg. Tallene viser hvor mange som når hvert steg, ikke nøyaktig de samme besøkene gjennom hele løpet.</a:t>
            </a:r>
            <a:endParaRPr lang="en-US" sz="900" dirty="0"/>
          </a:p>
        </p:txBody>
      </p:sp>
      <p:graphicFrame>
        <p:nvGraphicFramePr>
          <p:cNvPr id="1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0" y="1325880"/>
          <a:ext cx="5760720" cy="914400"/>
        </p:xfrm>
        <a:graphic>
          <a:graphicData uri="http://schemas.openxmlformats.org/drawingml/2006/table">
            <a:tbl>
              <a:tblPr/>
              <a:tblGrid>
                <a:gridCol w="2971800"/>
                <a:gridCol w="929640"/>
                <a:gridCol w="929640"/>
                <a:gridCol w="929640"/>
              </a:tblGrid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Steg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Besøk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Av første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Fra forrige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Trykket «Logg inn og anmeld»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141 552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100,0 %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–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Opprettet anmeldelse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91 751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64,8 %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64,8 %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Trykket «Send inn»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65 636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46,4 %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71,5 %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Anmeldelse sendt inn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62 793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44,4 %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95,7 %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Møter folk feil eller krasj i anmeldelsesskjemaet?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1280160"/>
            <a:ext cx="50292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16,3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457200" y="210312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krasj per 100 innsendte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457200" y="2651760"/>
            <a:ext cx="11247120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 100 innsendte anmeldelser var det 16,3 besøk med krasj og 29,4 med valideringsfeil. Krasjraten gikk fra 9,6 til 23,5 fra de første til de siste 28 dagene.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57200" y="566928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8987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Krasj = hendelsen «Anmeldelse: ErrorBoundary». Valideringsfeil = «Anmeldelse har valideringsfeil».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Hvor mange går videre til timebestilling for pass eller til politiattest?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1280160"/>
            <a:ext cx="50292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2,2 mill.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457200" y="210312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klikk til timebestilling pass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457200" y="2651760"/>
            <a:ext cx="5120640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Timebestilling for pass fikk 2 204 688 klikk (12 114 per dag), 12 ganger så mange som Digital anmeldelse.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57200" y="566928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8987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Målt som klikk på lenker til tjenestenes domener (utgående lenker).</a:t>
            </a:r>
            <a:endParaRPr lang="en-US" sz="900" dirty="0"/>
          </a:p>
        </p:txBody>
      </p:sp>
      <p:graphicFrame>
        <p:nvGraphicFramePr>
          <p:cNvPr id="1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0" y="1325880"/>
          <a:ext cx="5760720" cy="914400"/>
        </p:xfrm>
        <a:graphic>
          <a:graphicData uri="http://schemas.openxmlformats.org/drawingml/2006/table">
            <a:tbl>
              <a:tblPr/>
              <a:tblGrid>
                <a:gridCol w="4892040"/>
                <a:gridCol w="868680"/>
              </a:tblGrid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Tjeneste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Klikk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Timebestilling pass og ID-kort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2 204 688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Digital anmeldelse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191 193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Politiattest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84 564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Våpenregisteret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83 311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Tips til politiet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52 482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Hvordan skiller atferden på mobil seg fra PC?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1280160"/>
            <a:ext cx="50292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74 %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457200" y="210312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av besøkene er fra mobil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457200" y="265176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74 % av besøkene er fra mobil. PC-besøk har 7,3 handlinger per besøk mot 4,2 på mobil, og varer 5 min 19 s mot 3 min 09 s. Innsendte anmeldelser per 1 000 besøk: 16,1 på PC og 4,8 på mobil.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57200" y="566928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8987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Anmeldelser og timebestillinger bygger på Matomo-mål 10 og 12 (se Datakvalitet om målnavn).</a:t>
            </a:r>
            <a:endParaRPr lang="en-US" sz="900" dirty="0"/>
          </a:p>
        </p:txBody>
      </p:sp>
      <p:graphicFrame>
        <p:nvGraphicFramePr>
          <p:cNvPr id="1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3931920"/>
          <a:ext cx="11247120" cy="914400"/>
        </p:xfrm>
        <a:graphic>
          <a:graphicData uri="http://schemas.openxmlformats.org/drawingml/2006/table">
            <a:tbl>
              <a:tblPr/>
              <a:tblGrid>
                <a:gridCol w="2377440"/>
                <a:gridCol w="1267097"/>
                <a:gridCol w="1267097"/>
                <a:gridCol w="1267097"/>
                <a:gridCol w="1267097"/>
                <a:gridCol w="1267097"/>
                <a:gridCol w="1267097"/>
                <a:gridCol w="1267097"/>
              </a:tblGrid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Enhet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Besøk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Andel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Flukt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Handl./besøk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Tid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Anmeldelser per 1 000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Timebest. per 1 000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Mobil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6 075 367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74,2 %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32,0 %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4,2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 min 09 s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4,8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154,0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PC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2 038 672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24,9 %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27,6 %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7,3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 min 19 s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16,1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150,1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Nettbrett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72 870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0,9 %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34,2 %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4,4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 min 14 s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6,7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180,9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Hvor mange bruker søket på nettstedet?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1280160"/>
            <a:ext cx="50292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2,5 %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457200" y="210312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av besøkene bruker søk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457200" y="2651760"/>
            <a:ext cx="11247120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2,5 % av besøkene bruker søk (207 163 besøk med søkehendelser). Søkeordrapporten i Matomo stoppet 27. apr. 2026; søk måles derfor med «Søk»-hendelsene, som fortsatt spores.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Hvordan finner folk frem: meny, søk eller brødsmuler?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1280160"/>
            <a:ext cx="50292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74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457200" y="210312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menyåpninger per 1 000 besøk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457200" y="2651760"/>
            <a:ext cx="5120640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 1 000 besøk åpnes menyen 74 ganger, søket 20 ganger, og brødsmulestien brukes 28 ganger. Mest klikket i menyen: Pass og ID-kort.</a:t>
            </a:r>
            <a:endParaRPr lang="en-US" sz="1400" dirty="0"/>
          </a:p>
        </p:txBody>
      </p:sp>
      <p:graphicFrame>
        <p:nvGraphicFramePr>
          <p:cNvPr id="1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0" y="1325880"/>
          <a:ext cx="5760720" cy="914400"/>
        </p:xfrm>
        <a:graphic>
          <a:graphicData uri="http://schemas.openxmlformats.org/drawingml/2006/table">
            <a:tbl>
              <a:tblPr/>
              <a:tblGrid>
                <a:gridCol w="4892040"/>
                <a:gridCol w="868680"/>
              </a:tblGrid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Verktøy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Per 1 000 besøk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Åpnet menyen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73,5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Åpnet søket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19,9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Brukte brødsmulesti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27,9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Hvilke kanaler gir engasjerte besøk?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1280160"/>
            <a:ext cx="50292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7,5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457200" y="210312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handlinger per besøk (Nettsteder)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457200" y="265176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Besøk fra nettsteder har flest handlinger (7,5 per besøk), mens sosiale medier har færrest (2,4). Flest innsendte anmeldelser per 1 000 besøk kommer fra nettsteder (13,1).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57200" y="566928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8987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Direkte besøk mangler i kanaltabellen fordi Matomo-eksporten ikke har måltall for dem.</a:t>
            </a:r>
            <a:endParaRPr lang="en-US" sz="900" dirty="0"/>
          </a:p>
        </p:txBody>
      </p:sp>
      <p:graphicFrame>
        <p:nvGraphicFramePr>
          <p:cNvPr id="1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3931920"/>
          <a:ext cx="11247120" cy="914400"/>
        </p:xfrm>
        <a:graphic>
          <a:graphicData uri="http://schemas.openxmlformats.org/drawingml/2006/table">
            <a:tbl>
              <a:tblPr/>
              <a:tblGrid>
                <a:gridCol w="2377440"/>
                <a:gridCol w="2217420"/>
                <a:gridCol w="2217420"/>
                <a:gridCol w="2217420"/>
                <a:gridCol w="2217420"/>
              </a:tblGrid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Kanal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Besøk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Handl./besøk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Flukt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Anmeldelser per 1 000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Nettsteder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603 037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7,5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24,0 %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13,1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Kampanjer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73 966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6,9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38,9 %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6,4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Søkemotorer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4 296 696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5,5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21,1 %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6,5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Sosiale medier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136 983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2,4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27,3 %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0,5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Hvilke seksjoner lander folk på og forlater med en gang?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1280160"/>
            <a:ext cx="50292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30 %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457200" y="210312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fluktfrekvens på inngangssidene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457200" y="2651760"/>
            <a:ext cx="5120640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30 % av besøkene som starter på de mest brukte inngangssidene, forlater nettstedet uten å gjøre noe mer. Høyest fluktfrekvens har «politiloggen» med 43 %.</a:t>
            </a:r>
            <a:endParaRPr lang="en-US" sz="1400" dirty="0"/>
          </a:p>
        </p:txBody>
      </p:sp>
      <p:graphicFrame>
        <p:nvGraphicFramePr>
          <p:cNvPr id="1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0" y="1325880"/>
          <a:ext cx="5760720" cy="914400"/>
        </p:xfrm>
        <a:graphic>
          <a:graphicData uri="http://schemas.openxmlformats.org/drawingml/2006/table">
            <a:tbl>
              <a:tblPr/>
              <a:tblGrid>
                <a:gridCol w="3931920"/>
                <a:gridCol w="914400"/>
                <a:gridCol w="914400"/>
              </a:tblGrid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Inngangsseksjon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Innganger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Flukt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tjenester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2 839 351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24,0 %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/index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1 801 353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32,1 %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om-politiet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806 290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30,9 %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/politiloggen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588 409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25,1 %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politiloggen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530 724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43,2 %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nyheter-og-presse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293 949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34,6 %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/politiloggen?distrikt=oslo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176 817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35,4 %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en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125 255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35,0 %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rad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118 572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36,3 %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kontakt-politiet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72 478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48,1 %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17</a:t>
            </a:fld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Hvor stor andel godtar informasjonskapsler?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1280160"/>
            <a:ext cx="50292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78 %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457200" y="210312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godtar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457200" y="2651760"/>
            <a:ext cx="11247120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78 % av dem som tar et valg, godtar valgfrie informasjonskapsler (2 342 537 godtok, 656 483 avslo).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57200" y="566928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8987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Bygger på hendelsene «Klikk "Godta valgfrie" cookies» og «Klikk "Avslå valgfrie" cookies». Besøk uten valg er ikke med.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18</a:t>
            </a:fld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Får folk flere feil, eller blir nettstedet tregere?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1280160"/>
            <a:ext cx="50292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52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457200" y="210312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besøk med JS-feil per 1 000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457200" y="2651760"/>
            <a:ext cx="11247120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52 av 1 000 besøk får en JavaScript-feil (fra 37 til 34 mellom starten og slutten av perioden). Sidene laster i snitt på 0,96 sekunder (fra 1,02 til 1,12).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57200" y="566928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8987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Feil telles per besøk, ikke per hendelse: noen få besøk kan utløse tusenvis av feilhendelser.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19</a:t>
            </a:fld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Hvordan brukes Politiloggen?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1280160"/>
            <a:ext cx="50292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25 %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457200" y="210312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av sidevisningene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457200" y="2651760"/>
            <a:ext cx="5120640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Politiloggen står for 25 % av alle sidevisninger. Mest sett distrikt er Oslo. I appen: for hver 100 besøk som henter meldinger, får 95 besøk en forespørselsfeil.</a:t>
            </a:r>
            <a:endParaRPr lang="en-US" sz="1400" dirty="0"/>
          </a:p>
        </p:txBody>
      </p:sp>
      <p:graphicFrame>
        <p:nvGraphicFramePr>
          <p:cNvPr id="2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0" y="1325880"/>
          <a:ext cx="5760720" cy="914400"/>
        </p:xfrm>
        <a:graphic>
          <a:graphicData uri="http://schemas.openxmlformats.org/drawingml/2006/table">
            <a:tbl>
              <a:tblPr/>
              <a:tblGrid>
                <a:gridCol w="4892040"/>
                <a:gridCol w="868680"/>
              </a:tblGrid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Distrikt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Sidevisninger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Oslo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675 192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Øst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279 642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Trøndelag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225 744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Sør-Vest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171 342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Møre og Romsdal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171 096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Agder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152 682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Sør-Øst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139 490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Innlandet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124 943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Vest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77 996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Nordland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69 242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Troms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66 802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Finnmark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32 317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20</a:t>
            </a:fld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Hvilke hendelsestyper anmeldes oftest?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1280160"/>
            <a:ext cx="50292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68 %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457200" y="210312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av hurtigvalgene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457200" y="2651760"/>
            <a:ext cx="5120640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Noen har stjålet noe (tyveri) er det vanligste hurtigvalget i anmeldelsesskjemaet (68 % av valgene), foran Noen har ødelagt noe (skadeverk).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57200" y="566928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8987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Bare hurtigvalgene i skjemaet spores med navn; øvrige typer er samlet i Matomos «Others».</a:t>
            </a:r>
            <a:endParaRPr lang="en-US" sz="900" dirty="0"/>
          </a:p>
        </p:txBody>
      </p:sp>
      <p:graphicFrame>
        <p:nvGraphicFramePr>
          <p:cNvPr id="2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0" y="1325880"/>
          <a:ext cx="5760720" cy="914400"/>
        </p:xfrm>
        <a:graphic>
          <a:graphicData uri="http://schemas.openxmlformats.org/drawingml/2006/table">
            <a:tbl>
              <a:tblPr/>
              <a:tblGrid>
                <a:gridCol w="3931920"/>
                <a:gridCol w="914400"/>
                <a:gridCol w="914400"/>
              </a:tblGrid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Hendelsestype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Besøk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Andel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Noen har stjålet noe (tyveri)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45 478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68,4 %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Noen har ødelagt noe (skadeverk)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12 796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19,2 %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Noen har brutt seg inn et sted (innbrudd)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6 845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10,3 %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Registreringsskilt (kjennemerke)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1 370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2,1 %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21</a:t>
            </a:fld>
            <a:endParaRPr 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Om dataene</a:t>
            </a:r>
            <a:endParaRPr lang="en-US" sz="2200" dirty="0"/>
          </a:p>
        </p:txBody>
      </p:sp>
      <p:graphicFrame>
        <p:nvGraphicFramePr>
          <p:cNvPr id="2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234440"/>
          <a:ext cx="11247120" cy="914400"/>
        </p:xfrm>
        <a:graphic>
          <a:graphicData uri="http://schemas.openxmlformats.org/drawingml/2006/table">
            <a:tbl>
              <a:tblPr/>
              <a:tblGrid>
                <a:gridCol w="1097280"/>
                <a:gridCol w="3657600"/>
                <a:gridCol w="6492240"/>
              </a:tblGrid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Status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Kontroll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Detaljer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! Advarsel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Siste dag ser komplett ut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24. juni 2026: 7 264 besøk, 18 % av snittet for de 28 foregående dagene – trolig eksportert før dagen var ferdig arkivert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! Advarsel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Alle rapporter har data for hver dag i rapportperioden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site-search: 1 dag(er) mangler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 Info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Rapporter som når Matomos grense på 500 rader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cities (167 dager), events-actions (1 dager), events-names (206 dager), page-urls (111 dager), referrer-websites (2 dager), referrers-all…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! Advarsel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Detaljerte rapporter dekker hele perioden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Detaljerte rapporter starter 1. des. 2025; daglige totaler starter 1. jan. 2023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! Advarsel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Sporing har ikke startet eller stoppet midt i perioden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site-search stoppet 27. apr. 2026 (kjent); Finn - Søk stoppet 26. feb. 2026; breadcrumbs stoppet 4. mai 2026; Finn stoppet 26. feb. 2026;…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 Info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Målnavn fra Matomo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Ingen goals.json – målnavn er antatt ut fra dataene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✓ Bestått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Daglig nb_visits mot Matomos periodetotal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66 216 462 mot 66 214 825 (0,0025 % avvik)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✓ Bestått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Daglig nb_actions mot Matomos periodetotal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300 705 165 mot 300 696 563 (0,0029 % avvik)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✓ Bestått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Daglig bounce_count mot Matomos periodetotal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28 780 774 mot 28 780 296 (0,0017 % avvik)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✓ Bestått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Daglig sum_visit_length mot Matomos periodetotal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10 578 297 025 mot 10 577 953 899 (0,0032 % avvik)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Text 1"/>
          <p:cNvSpPr/>
          <p:nvPr/>
        </p:nvSpPr>
        <p:spPr>
          <a:xfrm>
            <a:off x="457200" y="512064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Enkelte Matomo-rapporter er begrenset til 500 rader per dag; mindre oppføringer er samlet i «Others».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Direkte besøk er beregnet som totalt antall besøk minus alle andre kanaler.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22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22</Slides>
  <Notes>22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</vt:vector>
  </TitlesOfParts>
  <Company>Politiet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Nettanalyse for politiet.no – Siste 6 måneder: 25. des. 2025 – 24. juni 2026</dc:title>
  <dc:subject>PptxGenJS Presentation</dc:subject>
  <dc:creator>PptxGenJS</dc:creator>
  <cp:lastModifiedBy>PptxGenJS</cp:lastModifiedBy>
  <cp:revision>1</cp:revision>
  <dcterms:created xsi:type="dcterms:W3CDTF">2026-10-15T11:19:43Z</dcterms:created>
  <dcterms:modified xsi:type="dcterms:W3CDTF">2026-10-15T11:19:43Z</dcterms:modified>
</cp:coreProperties>
</file>