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charts/chart289.xml" ContentType="application/vnd.openxmlformats-officedocument.drawingml.chart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290.xml" ContentType="application/vnd.openxmlformats-officedocument.drawingml.chart+xml"/>
  <Override PartName="/ppt/charts/chart291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charts/chart292.xml" ContentType="application/vnd.openxmlformats-officedocument.drawingml.chart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293.xml" ContentType="application/vnd.openxmlformats-officedocument.drawingml.chart+xml"/>
  <Override PartName="/ppt/charts/chart294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/Relationships>
</file>

<file path=ppt/charts/_rels/chart289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89.xlsx"/></Relationships>
</file>

<file path=ppt/charts/_rels/chart290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90.xlsx"/></Relationships>
</file>

<file path=ppt/charts/_rels/chart29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91.xlsx"/></Relationships>
</file>

<file path=ppt/charts/_rels/chart29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92.xlsx"/></Relationships>
</file>

<file path=ppt/charts/_rels/chart29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93.xlsx"/></Relationships>
</file>

<file path=ppt/charts/_rels/chart29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94.xlsx"/></Relationships>
</file>

<file path=ppt/charts/chart28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Besøk</c:v>
                </c:pt>
              </c:strCache>
            </c:strRef>
          </c:tx>
          <c:spPr>
            <a:solidFill>
              <a:srgbClr val="2A78D6"/>
            </a:solidFill>
            <a:ln w="25400" cap="flat">
              <a:solidFill>
                <a:srgbClr val="2A78D6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none"/>
            <c:size val="6"/>
            <c:spPr>
              <a:solidFill>
                <a:srgbClr val="2A78D6"/>
              </a:solidFill>
              <a:ln w="9525" cap="flat">
                <a:solidFill>
                  <a:srgbClr val="2A78D6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Sheet1!$A$2:$A$31</c:f>
              <c:multiLvlStrCache>
                <c:ptCount val="30"/>
                <c:lvl>
                  <c:pt idx="0">
                    <c:v>26. mai</c:v>
                  </c:pt>
                  <c:pt idx="1">
                    <c:v>27. mai</c:v>
                  </c:pt>
                  <c:pt idx="2">
                    <c:v>28. mai</c:v>
                  </c:pt>
                  <c:pt idx="3">
                    <c:v>29. mai</c:v>
                  </c:pt>
                  <c:pt idx="4">
                    <c:v>30. mai</c:v>
                  </c:pt>
                  <c:pt idx="5">
                    <c:v>31. mai</c:v>
                  </c:pt>
                  <c:pt idx="6">
                    <c:v>1. juni</c:v>
                  </c:pt>
                  <c:pt idx="7">
                    <c:v>2. juni</c:v>
                  </c:pt>
                  <c:pt idx="8">
                    <c:v>3. juni</c:v>
                  </c:pt>
                  <c:pt idx="9">
                    <c:v>4. juni</c:v>
                  </c:pt>
                  <c:pt idx="10">
                    <c:v>5. juni</c:v>
                  </c:pt>
                  <c:pt idx="11">
                    <c:v>6. juni</c:v>
                  </c:pt>
                  <c:pt idx="12">
                    <c:v>7. juni</c:v>
                  </c:pt>
                  <c:pt idx="13">
                    <c:v>8. juni</c:v>
                  </c:pt>
                  <c:pt idx="14">
                    <c:v>9. juni</c:v>
                  </c:pt>
                  <c:pt idx="15">
                    <c:v>10. juni</c:v>
                  </c:pt>
                  <c:pt idx="16">
                    <c:v>11. juni</c:v>
                  </c:pt>
                  <c:pt idx="17">
                    <c:v>12. juni</c:v>
                  </c:pt>
                  <c:pt idx="18">
                    <c:v>13. juni</c:v>
                  </c:pt>
                  <c:pt idx="19">
                    <c:v>14. juni</c:v>
                  </c:pt>
                  <c:pt idx="20">
                    <c:v>15. juni</c:v>
                  </c:pt>
                  <c:pt idx="21">
                    <c:v>16. juni</c:v>
                  </c:pt>
                  <c:pt idx="22">
                    <c:v>17. juni</c:v>
                  </c:pt>
                  <c:pt idx="23">
                    <c:v>18. juni</c:v>
                  </c:pt>
                  <c:pt idx="24">
                    <c:v>19. juni</c:v>
                  </c:pt>
                  <c:pt idx="25">
                    <c:v>20. juni</c:v>
                  </c:pt>
                  <c:pt idx="26">
                    <c:v>21. juni</c:v>
                  </c:pt>
                  <c:pt idx="27">
                    <c:v>22. juni</c:v>
                  </c:pt>
                  <c:pt idx="28">
                    <c:v>23. juni</c:v>
                  </c:pt>
                  <c:pt idx="29">
                    <c:v>24. juni</c:v>
                  </c:pt>
                </c:lvl>
              </c:multiLvlStrCache>
            </c:multiLvl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64563</c:v>
                </c:pt>
                <c:pt idx="1">
                  <c:v>57657</c:v>
                </c:pt>
                <c:pt idx="2">
                  <c:v>53699</c:v>
                </c:pt>
                <c:pt idx="3">
                  <c:v>49901</c:v>
                </c:pt>
                <c:pt idx="4">
                  <c:v>39985</c:v>
                </c:pt>
                <c:pt idx="5">
                  <c:v>45861</c:v>
                </c:pt>
                <c:pt idx="6">
                  <c:v>52504</c:v>
                </c:pt>
                <c:pt idx="7">
                  <c:v>45988</c:v>
                </c:pt>
                <c:pt idx="8">
                  <c:v>43084</c:v>
                </c:pt>
                <c:pt idx="9">
                  <c:v>41102</c:v>
                </c:pt>
                <c:pt idx="10">
                  <c:v>35828</c:v>
                </c:pt>
                <c:pt idx="11">
                  <c:v>22291</c:v>
                </c:pt>
                <c:pt idx="12">
                  <c:v>27528</c:v>
                </c:pt>
                <c:pt idx="13">
                  <c:v>47033</c:v>
                </c:pt>
                <c:pt idx="14">
                  <c:v>44958</c:v>
                </c:pt>
                <c:pt idx="15">
                  <c:v>45052</c:v>
                </c:pt>
                <c:pt idx="16">
                  <c:v>43619</c:v>
                </c:pt>
                <c:pt idx="17">
                  <c:v>38181</c:v>
                </c:pt>
                <c:pt idx="18">
                  <c:v>24892</c:v>
                </c:pt>
                <c:pt idx="19">
                  <c:v>29010</c:v>
                </c:pt>
                <c:pt idx="20">
                  <c:v>48294</c:v>
                </c:pt>
                <c:pt idx="21">
                  <c:v>43750</c:v>
                </c:pt>
                <c:pt idx="22">
                  <c:v>42940</c:v>
                </c:pt>
                <c:pt idx="23">
                  <c:v>40704</c:v>
                </c:pt>
                <c:pt idx="24">
                  <c:v>36519</c:v>
                </c:pt>
                <c:pt idx="25">
                  <c:v>26662</c:v>
                </c:pt>
                <c:pt idx="26">
                  <c:v>31098</c:v>
                </c:pt>
                <c:pt idx="27">
                  <c:v>47768</c:v>
                </c:pt>
                <c:pt idx="28">
                  <c:v>41722</c:v>
                </c:pt>
                <c:pt idx="29">
                  <c:v>7264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E1E0D9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898781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  <c:tickLblSkip val="4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1E0D9"/>
              </a:solidFill>
              <a:prstDash val="solid"/>
              <a:round/>
            </a:ln>
          </c:spPr>
        </c:majorGridlines>
        <c:numFmt formatCode="#,##0" sourceLinked="0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898781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9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Besøk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0.0%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2514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Kampanjer</c:v>
                  </c:pt>
                  <c:pt idx="1">
                    <c:v>Sosiale medier</c:v>
                  </c:pt>
                  <c:pt idx="2">
                    <c:v>Nettsteder</c:v>
                  </c:pt>
                  <c:pt idx="3">
                    <c:v>Direkte*</c:v>
                  </c:pt>
                  <c:pt idx="4">
                    <c:v>Søkemotorer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0.009462408268598236</c:v>
                </c:pt>
                <c:pt idx="1">
                  <c:v>0.009955250574641009</c:v>
                </c:pt>
                <c:pt idx="2">
                  <c:v>0.08127715860419843</c:v>
                </c:pt>
                <c:pt idx="3">
                  <c:v>0.3752842453649452</c:v>
                </c:pt>
                <c:pt idx="4">
                  <c:v>0.5240209371876171</c:v>
                </c:pt>
              </c:numCache>
            </c:numRef>
          </c:val>
        </c:ser>
        <c:dLbls>
          <c:numFmt formatCode="0.0%" sourceLinked="0"/>
          <c:txPr>
            <a:bodyPr/>
            <a:lstStyle/>
            <a:p>
              <a:pPr>
                <a:defRPr b="0" i="0" strike="noStrike" sz="900" u="none">
                  <a:solidFill>
                    <a:srgbClr val="52514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2514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9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Snitt besøk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2514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Sheet1!$A$2:$A$8</c:f>
              <c:multiLvlStrCache>
                <c:ptCount val="7"/>
                <c:lvl>
                  <c:pt idx="0">
                    <c:v>søndag</c:v>
                  </c:pt>
                  <c:pt idx="1">
                    <c:v>lørdag</c:v>
                  </c:pt>
                  <c:pt idx="2">
                    <c:v>fredag</c:v>
                  </c:pt>
                  <c:pt idx="3">
                    <c:v>torsdag</c:v>
                  </c:pt>
                  <c:pt idx="4">
                    <c:v>onsdag</c:v>
                  </c:pt>
                  <c:pt idx="5">
                    <c:v>tirsdag</c:v>
                  </c:pt>
                  <c:pt idx="6">
                    <c:v>mandag</c:v>
                  </c:pt>
                </c:lvl>
              </c:multiLvlStrCache>
            </c:multiLvl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33374</c:v>
                </c:pt>
                <c:pt idx="1">
                  <c:v>28458</c:v>
                </c:pt>
                <c:pt idx="2">
                  <c:v>40107</c:v>
                </c:pt>
                <c:pt idx="3">
                  <c:v>44781</c:v>
                </c:pt>
                <c:pt idx="4">
                  <c:v>39199</c:v>
                </c:pt>
                <c:pt idx="5">
                  <c:v>48196</c:v>
                </c:pt>
                <c:pt idx="6">
                  <c:v>48900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52514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2514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9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Sidevisninger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2514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Sheet1!$A$2:$A$13</c:f>
              <c:multiLvlStrCache>
                <c:ptCount val="12"/>
                <c:lvl>
                  <c:pt idx="0">
                    <c:v>/kontakt-politiet</c:v>
                  </c:pt>
                  <c:pt idx="1">
                    <c:v>kontakt-politiet</c:v>
                  </c:pt>
                  <c:pt idx="2">
                    <c:v>/politiloggen?distrikt=oslo</c:v>
                  </c:pt>
                  <c:pt idx="3">
                    <c:v>rad</c:v>
                  </c:pt>
                  <c:pt idx="4">
                    <c:v>en</c:v>
                  </c:pt>
                  <c:pt idx="5">
                    <c:v>/politiloggen</c:v>
                  </c:pt>
                  <c:pt idx="6">
                    <c:v>/anmelde</c:v>
                  </c:pt>
                  <c:pt idx="7">
                    <c:v>politiloggen</c:v>
                  </c:pt>
                  <c:pt idx="8">
                    <c:v>utkast</c:v>
                  </c:pt>
                  <c:pt idx="9">
                    <c:v>om-politiet</c:v>
                  </c:pt>
                  <c:pt idx="10">
                    <c:v>/index</c:v>
                  </c:pt>
                  <c:pt idx="11">
                    <c:v>tjenester</c:v>
                  </c:pt>
                </c:lvl>
              </c:multiLvlStrCache>
            </c:multiLvl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24221</c:v>
                </c:pt>
                <c:pt idx="1">
                  <c:v>25162</c:v>
                </c:pt>
                <c:pt idx="2">
                  <c:v>29005</c:v>
                </c:pt>
                <c:pt idx="3">
                  <c:v>32550</c:v>
                </c:pt>
                <c:pt idx="4">
                  <c:v>48655</c:v>
                </c:pt>
                <c:pt idx="5">
                  <c:v>53619</c:v>
                </c:pt>
                <c:pt idx="6">
                  <c:v>63984</c:v>
                </c:pt>
                <c:pt idx="7">
                  <c:v>105912</c:v>
                </c:pt>
                <c:pt idx="8">
                  <c:v>286859</c:v>
                </c:pt>
                <c:pt idx="9">
                  <c:v>315204</c:v>
                </c:pt>
                <c:pt idx="10">
                  <c:v>822880</c:v>
                </c:pt>
                <c:pt idx="11">
                  <c:v>1000532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52514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2514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9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Besøk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0.0%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2514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Sheet1!$A$2:$A$7</c:f>
              <c:multiLvlStrCache>
                <c:ptCount val="6"/>
                <c:lvl>
                  <c:pt idx="0">
                    <c:v>Console</c:v>
                  </c:pt>
                  <c:pt idx="1">
                    <c:v>Phablet</c:v>
                  </c:pt>
                  <c:pt idx="2">
                    <c:v>Tablet</c:v>
                  </c:pt>
                  <c:pt idx="3">
                    <c:v>Unknown</c:v>
                  </c:pt>
                  <c:pt idx="4">
                    <c:v>Desktop</c:v>
                  </c:pt>
                  <c:pt idx="5">
                    <c:v>Smartphone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0.000012300556723197291</c:v>
                </c:pt>
                <c:pt idx="1">
                  <c:v>0.0015342894419401421</c:v>
                </c:pt>
                <c:pt idx="2">
                  <c:v>0.007072820115838443</c:v>
                </c:pt>
                <c:pt idx="3">
                  <c:v>0.013318222782763147</c:v>
                </c:pt>
                <c:pt idx="4">
                  <c:v>0.24981364656564356</c:v>
                </c:pt>
                <c:pt idx="5">
                  <c:v>0.7282405201659428</c:v>
                </c:pt>
              </c:numCache>
            </c:numRef>
          </c:val>
        </c:ser>
        <c:dLbls>
          <c:numFmt formatCode="0.0%" sourceLinked="0"/>
          <c:txPr>
            <a:bodyPr/>
            <a:lstStyle/>
            <a:p>
              <a:pPr>
                <a:defRPr b="0" i="0" strike="noStrike" sz="900" u="none">
                  <a:solidFill>
                    <a:srgbClr val="52514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2514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9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Besøk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0.0%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2514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GNU/Linux</c:v>
                  </c:pt>
                  <c:pt idx="1">
                    <c:v>Mac</c:v>
                  </c:pt>
                  <c:pt idx="2">
                    <c:v>Windows</c:v>
                  </c:pt>
                  <c:pt idx="3">
                    <c:v>Android</c:v>
                  </c:pt>
                  <c:pt idx="4">
                    <c:v>iOS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0.0049981262151924995</c:v>
                </c:pt>
                <c:pt idx="1">
                  <c:v>0.06392763336468608</c:v>
                </c:pt>
                <c:pt idx="2">
                  <c:v>0.18096169032610415</c:v>
                </c:pt>
                <c:pt idx="3">
                  <c:v>0.2079909336696579</c:v>
                </c:pt>
                <c:pt idx="4">
                  <c:v>0.5386446590572689</c:v>
                </c:pt>
              </c:numCache>
            </c:numRef>
          </c:val>
        </c:ser>
        <c:dLbls>
          <c:numFmt formatCode="0.0%" sourceLinked="0"/>
          <c:txPr>
            <a:bodyPr/>
            <a:lstStyle/>
            <a:p>
              <a:pPr>
                <a:defRPr b="0" i="0" strike="noStrike" sz="900" u="none">
                  <a:solidFill>
                    <a:srgbClr val="52514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2514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SE">
    <p:bg>
      <p:bgPr>
        <a:solidFill>
          <a:srgbClr val="FCFC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6400800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Nettanalyse for politiet.no · Siste 30 dager: 26. mai 2026 – 24. juni 2026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89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90.xml"/><Relationship Id="rId2" Type="http://schemas.openxmlformats.org/officeDocument/2006/relationships/chart" Target="/ppt/charts/chart291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9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93.xml"/><Relationship Id="rId2" Type="http://schemas.openxmlformats.org/officeDocument/2006/relationships/chart" Target="/ppt/charts/chart294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194560"/>
            <a:ext cx="10972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Nettanalyse for politiet.no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640080" y="301752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Siste 30 dager: 26. mai 2026 – 24. juni 2026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640080" y="356616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Generert 15. okt. 2026 fra Matomo-eksporten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Nøkkeltall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Siste 30 dager: 26. mai 2026 – 24. juni 2026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36118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1E0D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155448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Besøk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685800" y="192024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1,2 mill.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685800" y="260604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03B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▼ −20,7 % mot forrige periode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251960" y="1371600"/>
            <a:ext cx="36118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1E0D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480560" y="155448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Sidevisninger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480560" y="192024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3,1 mill.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4480560" y="260604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03B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▼ −26,1 % mot forrige periode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8046720" y="1371600"/>
            <a:ext cx="36118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1E0D9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275320" y="155448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Handlinger per besøk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275320" y="192024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4,8</a:t>
            </a:r>
            <a:endParaRPr lang="en-US" sz="3000" dirty="0"/>
          </a:p>
        </p:txBody>
      </p:sp>
      <p:sp>
        <p:nvSpPr>
          <p:cNvPr id="15" name="Text 13"/>
          <p:cNvSpPr/>
          <p:nvPr/>
        </p:nvSpPr>
        <p:spPr>
          <a:xfrm>
            <a:off x="8275320" y="260604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063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▲ +6,3 % mot forrige periode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3474720"/>
            <a:ext cx="36118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1E0D9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85800" y="365760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Fluktfrekvens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85800" y="402336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31,6 %</a:t>
            </a:r>
            <a:endParaRPr lang="en-US" sz="3000" dirty="0"/>
          </a:p>
        </p:txBody>
      </p:sp>
      <p:sp>
        <p:nvSpPr>
          <p:cNvPr id="19" name="Text 17"/>
          <p:cNvSpPr/>
          <p:nvPr/>
        </p:nvSpPr>
        <p:spPr>
          <a:xfrm>
            <a:off x="685800" y="470916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063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▼ −1,1 % mot forrige periode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251960" y="3474720"/>
            <a:ext cx="36118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1E0D9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480560" y="365760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Snitt tid på nettstedet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4480560" y="402336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 min 29 s</a:t>
            </a:r>
            <a:endParaRPr lang="en-US" sz="3000" dirty="0"/>
          </a:p>
        </p:txBody>
      </p:sp>
      <p:sp>
        <p:nvSpPr>
          <p:cNvPr id="23" name="Text 21"/>
          <p:cNvSpPr/>
          <p:nvPr/>
        </p:nvSpPr>
        <p:spPr>
          <a:xfrm>
            <a:off x="4480560" y="470916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▼ −0,4 % mot forrige periode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8046720" y="3474720"/>
            <a:ext cx="36118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1E0D9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275320" y="365760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Besøk med måloppnåelse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8275320" y="402336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329k</a:t>
            </a:r>
            <a:endParaRPr lang="en-US" sz="3000" dirty="0"/>
          </a:p>
        </p:txBody>
      </p:sp>
      <p:sp>
        <p:nvSpPr>
          <p:cNvPr id="27" name="Text 25"/>
          <p:cNvSpPr/>
          <p:nvPr/>
        </p:nvSpPr>
        <p:spPr>
          <a:xfrm>
            <a:off x="8275320" y="470916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063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▲ +5,4 % mot forrige periode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457200" y="571500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Enkelte Matomo-rapporter er begrenset til 500 rader per dag; mindre oppføringer er samlet i «Others».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Besøk per dag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Siste 30 dager: 26. mai 2026 – 24. juni 2026</a:t>
            </a:r>
            <a:endParaRPr lang="en-US" sz="12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457200" y="1234440"/>
          <a:ext cx="11247120" cy="42062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/>
          <p:nvPr/>
        </p:nvSpPr>
        <p:spPr>
          <a:xfrm>
            <a:off x="457200" y="557784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Uvanlig: 3. juni–7. juni (−39 %)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Hvordan og når folk besøker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Siste 30 dager: 26. mai 2026 – 24. juni 2026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128016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Kanaler</a:t>
            </a:r>
            <a:endParaRPr lang="en-US" sz="14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457200" y="1645920"/>
          <a:ext cx="5486400" cy="41148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Text 3"/>
          <p:cNvSpPr/>
          <p:nvPr/>
        </p:nvSpPr>
        <p:spPr>
          <a:xfrm>
            <a:off x="457200" y="580644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* Beregnet: totalt antall besøk minus alle andre kanaler.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6309360" y="1280160"/>
            <a:ext cx="5394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Snitt besøk per ukedag</a:t>
            </a:r>
            <a:endParaRPr lang="en-US" sz="1400" dirty="0"/>
          </a:p>
        </p:txBody>
      </p:sp>
      <p:graphicFrame>
        <p:nvGraphicFramePr>
          <p:cNvPr id="8" name="Chart 1" descr=""/>
          <p:cNvGraphicFramePr/>
          <p:nvPr/>
        </p:nvGraphicFramePr>
        <p:xfrm>
          <a:off x="6309360" y="1645920"/>
          <a:ext cx="5394960" cy="41148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Mest besøkte seksjoner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Matomo grupperer sider etter øverste nivå i adressen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128016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Mest besøkte seksjoner</a:t>
            </a:r>
            <a:endParaRPr lang="en-US" sz="14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457200" y="1645920"/>
          <a:ext cx="11247120" cy="43891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Hvor besøkende kommer fra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344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Henvisende nettsteder</a:t>
            </a:r>
            <a:endParaRPr lang="en-US" sz="14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645920"/>
          <a:ext cx="5486400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1097280"/>
                <a:gridCol w="109728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Nettsted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Besøk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Andel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login.idporten.no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32 674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33,0 %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pass-og-id.politiet.no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10 560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10,7 %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politiattest.politiet.no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8 030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8,1 %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attest.politiet.no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7 480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7,5 %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www.udi.no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7 029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7,1 %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bnpoll.no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3 367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3,4 %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www.vegvesen.no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3 267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3,3 %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com.google.android.gm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2 125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2,1 %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skatt.skatteetaten.no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1 916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1,9 %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startsiden.abcnyheter.no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1 866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1,9 %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politietbooking.nemo-q.se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1 698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1,7 %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www.luftfartstilsynet.no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920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0,9 %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6309360" y="12344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Søkemotorer</a:t>
            </a:r>
            <a:endParaRPr lang="en-US" sz="1400" dirty="0"/>
          </a:p>
        </p:txBody>
      </p:sp>
      <p:graphicFrame>
        <p:nvGraphicFramePr>
          <p:cNvPr id="1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309360" y="1645920"/>
          <a:ext cx="539496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097280"/>
                <a:gridCol w="109728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Søkemotor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Besøk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Andel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Google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595 715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93,2 %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Bing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30 843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4,8 %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DuckDuckGo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4 983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0,8 %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Yahoo!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3 175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0,5 %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Ecosia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1 263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0,2 %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Brave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694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0,1 %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Facebook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409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0,1 %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StartPage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346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0,1 %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ChatGPT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264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0,0 %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Opplysningen 1881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255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0,0 %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Publikum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Enhetstyper</a:t>
            </a:r>
            <a:endParaRPr lang="en-US" sz="14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457200" y="1645920"/>
          <a:ext cx="5486400" cy="23774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/>
          <p:nvPr/>
        </p:nvSpPr>
        <p:spPr>
          <a:xfrm>
            <a:off x="6309360" y="12344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Land</a:t>
            </a:r>
            <a:endParaRPr lang="en-US" sz="14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309360" y="1645920"/>
          <a:ext cx="539496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097280"/>
                <a:gridCol w="109728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Land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Besøk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Andel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Norway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840 638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68,9 %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United States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90 882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7,5 %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Russia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79 746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6,5 %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United Kingdom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28 150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2,3 %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Germany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23 512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1,9 %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Spain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15 858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1,3 %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Sweden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15 130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1,2 %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Poland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14 379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1,2 %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Italy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10 309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0,8 %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Netherlands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9 149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0,8 %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France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5 029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0,4 %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Estonia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4 779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0,4 %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Bulgaria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4 700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0,4 %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Jordan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4 527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0,4 %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ext 3"/>
          <p:cNvSpPr/>
          <p:nvPr/>
        </p:nvSpPr>
        <p:spPr>
          <a:xfrm>
            <a:off x="457200" y="42062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Operativsystemer</a:t>
            </a:r>
            <a:endParaRPr lang="en-US" sz="1400" dirty="0"/>
          </a:p>
        </p:txBody>
      </p:sp>
      <p:graphicFrame>
        <p:nvGraphicFramePr>
          <p:cNvPr id="8" name="Chart 1" descr=""/>
          <p:cNvGraphicFramePr/>
          <p:nvPr/>
        </p:nvGraphicFramePr>
        <p:xfrm>
          <a:off x="457200" y="4572000"/>
          <a:ext cx="5486400" cy="16459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Innsikt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Beregnet lokalt: uvanlige perioder mot samme ukedag de 8 foregående ukene, og de største endringene i andel.</a:t>
            </a:r>
            <a:endParaRPr lang="en-US" sz="1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325880"/>
          <a:ext cx="6766560" cy="914400"/>
        </p:xfrm>
        <a:graphic>
          <a:graphicData uri="http://schemas.openxmlformats.org/drawingml/2006/table">
            <a:tbl>
              <a:tblPr/>
              <a:tblGrid>
                <a:gridCol w="1920240"/>
                <a:gridCol w="1005840"/>
                <a:gridCol w="1188720"/>
                <a:gridCol w="1371600"/>
                <a:gridCol w="1280160"/>
              </a:tblGrid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Periode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Retning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Topp mot normalt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Besøk mot forventet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Trolig forklart av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3. juni – 7. juni 2026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▼ Under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−39 %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−60 888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7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498080" y="1325880"/>
          <a:ext cx="4206240" cy="914400"/>
        </p:xfrm>
        <a:graphic>
          <a:graphicData uri="http://schemas.openxmlformats.org/drawingml/2006/table">
            <a:tbl>
              <a:tblPr/>
              <a:tblGrid>
                <a:gridCol w="1920240"/>
                <a:gridCol w="1371600"/>
                <a:gridCol w="914400"/>
              </a:tblGrid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Element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Andel før → nå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Endring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politiloggen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seksjoner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13,1 % → 3,4 %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▼ −9,7 pp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tjenester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seksjoner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22,3 % → 32,0 %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▲ +9,6 pp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politiattest.politiet.no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nettsteder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0,0 % → 8,1 %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▲ +8,1 pp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/index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seksjoner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19,0 % → 26,3 %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▲ +7,3 pp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attest.politiet.no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nettsteder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12,8 % → 7,5 %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▼ −5,3 pp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/politiloggen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seksjoner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6,4 % → 1,7 %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▼ −4,7 pp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login.idporten.no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nettsteder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31,3 % → 33,0 %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▲ +1,7 pp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United States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land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8,2 % → 7,5 %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▼ −0,7 pp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 2"/>
          <p:cNvSpPr/>
          <p:nvPr/>
        </p:nvSpPr>
        <p:spPr>
          <a:xfrm>
            <a:off x="457200" y="594360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24. juni 2026 er utelatt: dagen ser ut til å være bare delvis arkivert.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Hvor mange anmeldelser sendes inn digitalt, og øker det?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12,1k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anmeldelser sendt inn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12 050 anmeldelser ble sendt inn digitalt i perioden, i snitt 402 per dag. Fra de første til de siste 15 dagene gikk snittet ned 8 %.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Hvor mange av dem som starter en anmeldelse, fullfører – og hvor faller de fra?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41 %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fullfører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51206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41 % av besøkene som trykker «Logg inn og anmeld», ender med en innsendt anmeldelse. Største frafall er mellom innlogging og opprettet anmeldelse: bare 60 % går videre.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Besøk telles per dag og steg. Tallene viser hvor mange som når hvert steg, ikke nøyaktig de samme besøkene gjennom hele løpet.</a:t>
            </a:r>
            <a:endParaRPr lang="en-US" sz="9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1325880"/>
          <a:ext cx="5760720" cy="914400"/>
        </p:xfrm>
        <a:graphic>
          <a:graphicData uri="http://schemas.openxmlformats.org/drawingml/2006/table">
            <a:tbl>
              <a:tblPr/>
              <a:tblGrid>
                <a:gridCol w="2971800"/>
                <a:gridCol w="929640"/>
                <a:gridCol w="929640"/>
                <a:gridCol w="92964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Steg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Besøk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Av første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Fra forrige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Trykket «Logg inn og anmeld»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29 740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100,0 %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Opprettet anmeldelse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17 739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59,6 %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59,6 %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Trykket «Send inn»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12 745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42,9 %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71,8 %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Anmeldelse sendt inn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12 050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40,5 %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94,5 %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Møter folk feil eller krasj i anmeldelsesskjemaet?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23,0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krasj per 100 innsendte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 100 innsendte anmeldelser var det 23,0 besøk med krasj og 38,6 med valideringsfeil. Krasjraten gikk fra 22,2 til 24,0 fra de første til de siste 15 dagene.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Krasj = hendelsen «Anmeldelse: ErrorBoundary». Valideringsfeil = «Anmeldelse har valideringsfeil».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Hvor mange går videre til timebestilling for pass eller til politiattest?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394k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klikk til timebestilling pass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51206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Timebestilling for pass fikk 393 977 klikk (13 133 per dag), 7 ganger så mange som Politiattest.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Målt som klikk på lenker til tjenestenes domener (utgående lenker).</a:t>
            </a:r>
            <a:endParaRPr lang="en-US" sz="9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1325880"/>
          <a:ext cx="5760720" cy="914400"/>
        </p:xfrm>
        <a:graphic>
          <a:graphicData uri="http://schemas.openxmlformats.org/drawingml/2006/table">
            <a:tbl>
              <a:tblPr/>
              <a:tblGrid>
                <a:gridCol w="4892040"/>
                <a:gridCol w="86868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Tjeneste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Klikk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Timebestilling pass og ID-kort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393 977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Politiattest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55 835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Digital anmeldelse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45 342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Tips til politiet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11 130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Våpenregisteret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10 223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Hvordan skiller atferden på mobil seg fra PC?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74 %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 besøkene er fra mobil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74 % av besøkene er fra mobil. PC-besøk har 7,0 handlinger per besøk mot 4,0 på mobil, og varer 5 min 19 s mot 2 min 53 s. Innsendte anmeldelser per 1 000 besøk: 20,8 på PC og 6,3 på mobil.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Anmeldelser og timebestillinger bygger på Matomo-mål 10 og 12 (se Datakvalitet om målnavn).</a:t>
            </a:r>
            <a:endParaRPr lang="en-US" sz="9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3931920"/>
          <a:ext cx="1124712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1267097"/>
                <a:gridCol w="1267097"/>
                <a:gridCol w="1267097"/>
                <a:gridCol w="1267097"/>
                <a:gridCol w="1267097"/>
                <a:gridCol w="1267097"/>
                <a:gridCol w="1267097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Enhet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Besøk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Andel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Flukt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Handl./besøk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Tid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Anmeldelser per 1 000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Timebest. per 1 000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Mobil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888 058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73,9 %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33,4 %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4,0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 min 53 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6,3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194,0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PC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304 637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25,4 %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26,5 %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7,0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 min 19 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20,8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159,0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Nettbrett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8 625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0,7 %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33,6 %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4,5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 min 27 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9,6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217,9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Hvor mange bruker søket på nettstedet?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2,6 %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 besøkene bruker søk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2,6 % av besøkene bruker søk (31 279 besøk med søkehendelser). Søkeordrapporten i Matomo stoppet 27. apr. 2026; søk måles derfor med «Søk»-hendelsene, som fortsatt spores.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Hvordan finner folk frem: meny, søk eller brødsmuler?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86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menyåpninger per 1 000 besøk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51206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 1 000 besøk åpnes menyen 86 ganger, søket 22 ganger, og brødsmulestien brukes 26 ganger. Mest klikket i menyen: Pass og ID-kort.</a:t>
            </a:r>
            <a:endParaRPr lang="en-US" sz="1400" dirty="0"/>
          </a:p>
        </p:txBody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1325880"/>
          <a:ext cx="5760720" cy="914400"/>
        </p:xfrm>
        <a:graphic>
          <a:graphicData uri="http://schemas.openxmlformats.org/drawingml/2006/table">
            <a:tbl>
              <a:tblPr/>
              <a:tblGrid>
                <a:gridCol w="4892040"/>
                <a:gridCol w="86868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Verktøy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Per 1 000 besøk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Åpnet menyen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85,9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Åpnet søket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21,9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Brukte brødsmulesti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26,3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Hvilke kanaler gir engasjerte besøk?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10,8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handlinger per besøk (Kampanjer)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Besøk fra kampanjer har flest handlinger (10,8 per besøk), mens sosiale medier har færrest (2,3). Flest innsendte anmeldelser per 1 000 besøk kommer fra kampanjer (15,4).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Direkte besøk mangler i kanaltabellen fordi Matomo-eksporten ikke har måltall for dem.</a:t>
            </a:r>
            <a:endParaRPr lang="en-US" sz="90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3931920"/>
          <a:ext cx="1124712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2217420"/>
                <a:gridCol w="2217420"/>
                <a:gridCol w="2217420"/>
                <a:gridCol w="221742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Kanal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Besøk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Handl./besøk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Flukt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Anmeldelser per 1 000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Kampanjer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11 539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10,8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21,1 %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15,4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Nettsteder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99 114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7,1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23,4 %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14,4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Søkemotorer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639 021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5,2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22,6 %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8,8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Sosiale medier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12 140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30,6 %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0,7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Hvilke seksjoner lander folk på og forlater med en gang?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31 %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fluktfrekvens på inngangssidene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51206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31 % av besøkene som starter på de mest brukte inngangssidene, forlater nettstedet uten å gjøre noe mer. Høyest fluktfrekvens har «politiloggen» med 45 %.</a:t>
            </a:r>
            <a:endParaRPr lang="en-US" sz="1400" dirty="0"/>
          </a:p>
        </p:txBody>
      </p:sp>
      <p:graphicFrame>
        <p:nvGraphicFramePr>
          <p:cNvPr id="1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1325880"/>
          <a:ext cx="5760720" cy="914400"/>
        </p:xfrm>
        <a:graphic>
          <a:graphicData uri="http://schemas.openxmlformats.org/drawingml/2006/table">
            <a:tbl>
              <a:tblPr/>
              <a:tblGrid>
                <a:gridCol w="3931920"/>
                <a:gridCol w="914400"/>
                <a:gridCol w="91440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Inngangsseksjon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Innganger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Flukt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tjenester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527 128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26,4 %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/index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313 233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37,1 %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om-politiet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141 061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32,4 %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/politiloggen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26 877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27,5 %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25 056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31,6 %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politiloggen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22 823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44,6 %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rad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20 779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35,4 %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kontakt-politiet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13 721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52,7 %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nyheter-og-presse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11 265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46,4 %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/utlegg-svare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8 395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0,8 %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Hvor stor andel godtar informasjonskapsler?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79 %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godtar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79 % av dem som tar et valg, godtar valgfrie informasjonskapsler (342 168 godtok, 91 964 avslo).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Bygger på hendelsene «Klikk "Godta valgfrie" cookies» og «Klikk "Avslå valgfrie" cookies». Besøk uten valg er ikke med.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Får folk flere feil, eller blir nettstedet tregere?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besøk med JS-feil per 1 000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av 1 000 besøk får en JavaScript-feil (fra 37 til 31 mellom starten og slutten av perioden). Sidene laster i snitt på 1,11 sekunder (fra 1,05 til 1,19).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Feil telles per besøk, ikke per hendelse: noen få besøk kan utløse tusenvis av feilhendelser.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Hvordan brukes Politiloggen?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9 %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 sidevisningene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51206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Politiloggen står for 9 % av alle sidevisninger. Mest sett distrikt er Oslo. I appen: for hver 100 besøk som henter meldinger, får 94 besøk en forespørselsfeil.</a:t>
            </a:r>
            <a:endParaRPr lang="en-US" sz="1400" dirty="0"/>
          </a:p>
        </p:txBody>
      </p:sp>
      <p:graphicFrame>
        <p:nvGraphicFramePr>
          <p:cNvPr id="2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1325880"/>
          <a:ext cx="5760720" cy="914400"/>
        </p:xfrm>
        <a:graphic>
          <a:graphicData uri="http://schemas.openxmlformats.org/drawingml/2006/table">
            <a:tbl>
              <a:tblPr/>
              <a:tblGrid>
                <a:gridCol w="4892040"/>
                <a:gridCol w="86868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Distrikt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Sidevisninger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Oslo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29 005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Øst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17 114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Trøndelag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10 883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Agder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8 914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Sør-Øst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8 123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Sør-Vest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7 677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Innlandet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6 769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Møre og Romsdal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6 126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Vest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5 224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Troms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3 153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Nordland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3 121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Finnmark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1 148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Hvilke hendelsestyper anmeldes oftest?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68 %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 hurtigvalgene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51206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Noen har stjålet noe (tyveri) er det vanligste hurtigvalget i anmeldelsesskjemaet (68 % av valgene), foran Noen har ødelagt noe (skadeverk).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Bare hurtigvalgene i skjemaet spores med navn; øvrige typer er samlet i Matomos «Others».</a:t>
            </a:r>
            <a:endParaRPr lang="en-US" sz="900" dirty="0"/>
          </a:p>
        </p:txBody>
      </p:sp>
      <p:graphicFrame>
        <p:nvGraphicFramePr>
          <p:cNvPr id="2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1325880"/>
          <a:ext cx="5760720" cy="914400"/>
        </p:xfrm>
        <a:graphic>
          <a:graphicData uri="http://schemas.openxmlformats.org/drawingml/2006/table">
            <a:tbl>
              <a:tblPr/>
              <a:tblGrid>
                <a:gridCol w="3931920"/>
                <a:gridCol w="914400"/>
                <a:gridCol w="91440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Hendelsestype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Besøk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Andel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Noen har stjålet noe (tyveri)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8 980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67,9 %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Noen har ødelagt noe (skadeverk)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2 564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19,4 %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Noen har brutt seg inn et sted (innbrudd)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1 264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9,6 %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Registreringsskilt (kjennemerke)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426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3,2 %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Om dataene</a:t>
            </a:r>
            <a:endParaRPr lang="en-US" sz="2200" dirty="0"/>
          </a:p>
        </p:txBody>
      </p:sp>
      <p:graphicFrame>
        <p:nvGraphicFramePr>
          <p:cNvPr id="2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11247120" cy="914400"/>
        </p:xfrm>
        <a:graphic>
          <a:graphicData uri="http://schemas.openxmlformats.org/drawingml/2006/table">
            <a:tbl>
              <a:tblPr/>
              <a:tblGrid>
                <a:gridCol w="1097280"/>
                <a:gridCol w="3657600"/>
                <a:gridCol w="6492240"/>
              </a:tblGrid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Status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Kontroll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Detaljer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! Advarsel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Siste dag ser komplett ut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24. juni 2026: 7 264 besøk, 18 % av snittet for de 28 foregående dagene – trolig eksportert før dagen var ferdig arkivert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! Advarsel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Alle rapporter har data for hver dag i rapportperioden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site-search: 1 dag(er) mangler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 Info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Rapporter som når Matomos grense på 500 rader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cities (167 dager), events-actions (1 dager), events-names (206 dager), page-urls (111 dager), referrer-websites (2 dager), referrers-all…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! Advarsel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Detaljerte rapporter dekker hele perioden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Detaljerte rapporter starter 1. des. 2025; daglige totaler starter 1. jan. 2023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! Advarsel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Sporing har ikke startet eller stoppet midt i perioden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site-search stoppet 27. apr. 2026 (kjent); Finn - Søk stoppet 26. feb. 2026; breadcrumbs stoppet 4. mai 2026; Finn stoppet 26. feb. 2026;…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 Info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Målnavn fra Matomo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Ingen goals.json – målnavn er antatt ut fra dataene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 Bestått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Daglig nb_visits mot Matomos periodetotal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66 216 462 mot 66 214 825 (0,0025 % avvik)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 Bestått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Daglig nb_actions mot Matomos periodetotal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300 705 165 mot 300 696 563 (0,0029 % avvik)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 Bestått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Daglig bounce_count mot Matomos periodetotal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28 780 774 mot 28 780 296 (0,0017 % avvik)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 Bestått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Daglig sum_visit_length mot Matomos periodetotal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10 578 297 025 mot 10 577 953 899 (0,0032 % avvik)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457200" y="512064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Enkelte Matomo-rapporter er begrenset til 500 rader per dag; mindre oppføringer er samlet i «Others».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Direkte besøk er beregnet som totalt antall besøk minus alle andre kanaler.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22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Politiet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Nettanalyse for politiet.no – Siste 30 dager: 26. mai 2026 – 24. juni 2026</dc:title>
  <dc:subject>PptxGenJS Presentation</dc:subject>
  <dc:creator>PptxGenJS</dc:creator>
  <cp:lastModifiedBy>PptxGenJS</cp:lastModifiedBy>
  <cp:revision>1</cp:revision>
  <dcterms:created xsi:type="dcterms:W3CDTF">2026-10-15T11:19:31Z</dcterms:created>
  <dcterms:modified xsi:type="dcterms:W3CDTF">2026-10-15T11:19:31Z</dcterms:modified>
</cp:coreProperties>
</file>