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25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26.xml" ContentType="application/vnd.openxmlformats-officedocument.drawingml.chart+xml"/>
  <Override PartName="/ppt/charts/chart327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28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29.xml" ContentType="application/vnd.openxmlformats-officedocument.drawingml.chart+xml"/>
  <Override PartName="/ppt/charts/chart330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32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5.xlsx"/></Relationships>
</file>

<file path=ppt/charts/_rels/chart32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6.xlsx"/></Relationships>
</file>

<file path=ppt/charts/_rels/chart32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7.xlsx"/></Relationships>
</file>

<file path=ppt/charts/_rels/chart32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8.xlsx"/></Relationships>
</file>

<file path=ppt/charts/_rels/chart32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9.xlsx"/></Relationships>
</file>

<file path=ppt/charts/_rels/chart33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30.xlsx"/></Relationships>
</file>

<file path=ppt/charts/chart3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Sheet1!$A$2:$A$15</c:f>
              <c:multiLvlStrCache>
                <c:ptCount val="14"/>
                <c:lvl>
                  <c:pt idx="0">
                    <c:v>23. mars</c:v>
                  </c:pt>
                  <c:pt idx="1">
                    <c:v>30. mars</c:v>
                  </c:pt>
                  <c:pt idx="2">
                    <c:v>6. apr.</c:v>
                  </c:pt>
                  <c:pt idx="3">
                    <c:v>13. apr.</c:v>
                  </c:pt>
                  <c:pt idx="4">
                    <c:v>20. apr.</c:v>
                  </c:pt>
                  <c:pt idx="5">
                    <c:v>27. apr.</c:v>
                  </c:pt>
                  <c:pt idx="6">
                    <c:v>4. mai</c:v>
                  </c:pt>
                  <c:pt idx="7">
                    <c:v>11. mai</c:v>
                  </c:pt>
                  <c:pt idx="8">
                    <c:v>18. mai</c:v>
                  </c:pt>
                  <c:pt idx="9">
                    <c:v>25. mai</c:v>
                  </c:pt>
                  <c:pt idx="10">
                    <c:v>1. juni</c:v>
                  </c:pt>
                  <c:pt idx="11">
                    <c:v>8. juni</c:v>
                  </c:pt>
                  <c:pt idx="12">
                    <c:v>15. juni</c:v>
                  </c:pt>
                  <c:pt idx="13">
                    <c:v>22. juni</c:v>
                  </c:pt>
                </c:lvl>
              </c:multiLvlStrCache>
            </c:multiLvl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56149</c:v>
                </c:pt>
                <c:pt idx="1">
                  <c:v>275638</c:v>
                </c:pt>
                <c:pt idx="2">
                  <c:v>363855</c:v>
                </c:pt>
                <c:pt idx="3">
                  <c:v>369707</c:v>
                </c:pt>
                <c:pt idx="4">
                  <c:v>365904</c:v>
                </c:pt>
                <c:pt idx="5">
                  <c:v>355947</c:v>
                </c:pt>
                <c:pt idx="6">
                  <c:v>370141</c:v>
                </c:pt>
                <c:pt idx="7">
                  <c:v>334909</c:v>
                </c:pt>
                <c:pt idx="8">
                  <c:v>381148</c:v>
                </c:pt>
                <c:pt idx="9">
                  <c:v>359083</c:v>
                </c:pt>
                <c:pt idx="10">
                  <c:v>268325</c:v>
                </c:pt>
                <c:pt idx="11">
                  <c:v>272745</c:v>
                </c:pt>
                <c:pt idx="12">
                  <c:v>269967</c:v>
                </c:pt>
                <c:pt idx="13">
                  <c:v>96754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1E0D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2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1E0D9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Kampanjer</c:v>
                  </c:pt>
                  <c:pt idx="1">
                    <c:v>Sosiale medier</c:v>
                  </c:pt>
                  <c:pt idx="2">
                    <c:v>Nettsteder</c:v>
                  </c:pt>
                  <c:pt idx="3">
                    <c:v>Direkte*</c:v>
                  </c:pt>
                  <c:pt idx="4">
                    <c:v>Søkemotorer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0.010889864240803503</c:v>
                </c:pt>
                <c:pt idx="1">
                  <c:v>0.014136752367960366</c:v>
                </c:pt>
                <c:pt idx="2">
                  <c:v>0.07032557281260748</c:v>
                </c:pt>
                <c:pt idx="3">
                  <c:v>0.37919706724582347</c:v>
                </c:pt>
                <c:pt idx="4">
                  <c:v>0.5254507433328052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Snitt 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søndag</c:v>
                  </c:pt>
                  <c:pt idx="1">
                    <c:v>lørdag</c:v>
                  </c:pt>
                  <c:pt idx="2">
                    <c:v>fredag</c:v>
                  </c:pt>
                  <c:pt idx="3">
                    <c:v>torsdag</c:v>
                  </c:pt>
                  <c:pt idx="4">
                    <c:v>onsdag</c:v>
                  </c:pt>
                  <c:pt idx="5">
                    <c:v>tirsdag</c:v>
                  </c:pt>
                  <c:pt idx="6">
                    <c:v>mandag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37721</c:v>
                </c:pt>
                <c:pt idx="1">
                  <c:v>32700</c:v>
                </c:pt>
                <c:pt idx="2">
                  <c:v>43421</c:v>
                </c:pt>
                <c:pt idx="3">
                  <c:v>50046</c:v>
                </c:pt>
                <c:pt idx="4">
                  <c:v>49542</c:v>
                </c:pt>
                <c:pt idx="5">
                  <c:v>55211</c:v>
                </c:pt>
                <c:pt idx="6">
                  <c:v>53692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Sidevisninger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/politiloggen?distrikt=ost</c:v>
                  </c:pt>
                  <c:pt idx="1">
                    <c:v>/nyheter-og-presse</c:v>
                  </c:pt>
                  <c:pt idx="2">
                    <c:v>/anmelde</c:v>
                  </c:pt>
                  <c:pt idx="3">
                    <c:v>en</c:v>
                  </c:pt>
                  <c:pt idx="4">
                    <c:v>nyheter-og-presse</c:v>
                  </c:pt>
                  <c:pt idx="5">
                    <c:v>/politiloggen?distrikt=oslo</c:v>
                  </c:pt>
                  <c:pt idx="6">
                    <c:v>/politiloggen</c:v>
                  </c:pt>
                  <c:pt idx="7">
                    <c:v>utkast</c:v>
                  </c:pt>
                  <c:pt idx="8">
                    <c:v>om-politiet</c:v>
                  </c:pt>
                  <c:pt idx="9">
                    <c:v>politiloggen</c:v>
                  </c:pt>
                  <c:pt idx="10">
                    <c:v>/index</c:v>
                  </c:pt>
                  <c:pt idx="11">
                    <c:v>tjenester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130240</c:v>
                </c:pt>
                <c:pt idx="1">
                  <c:v>132902</c:v>
                </c:pt>
                <c:pt idx="2">
                  <c:v>181109</c:v>
                </c:pt>
                <c:pt idx="3">
                  <c:v>193779</c:v>
                </c:pt>
                <c:pt idx="4">
                  <c:v>268747</c:v>
                </c:pt>
                <c:pt idx="5">
                  <c:v>311503</c:v>
                </c:pt>
                <c:pt idx="6">
                  <c:v>562964</c:v>
                </c:pt>
                <c:pt idx="7">
                  <c:v>773367</c:v>
                </c:pt>
                <c:pt idx="8">
                  <c:v>909499</c:v>
                </c:pt>
                <c:pt idx="9">
                  <c:v>1113301</c:v>
                </c:pt>
                <c:pt idx="10">
                  <c:v>2343115</c:v>
                </c:pt>
                <c:pt idx="11">
                  <c:v>2853438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Tv</c:v>
                  </c:pt>
                  <c:pt idx="1">
                    <c:v>Phablet</c:v>
                  </c:pt>
                  <c:pt idx="2">
                    <c:v>Tablet</c:v>
                  </c:pt>
                  <c:pt idx="3">
                    <c:v>Unknown</c:v>
                  </c:pt>
                  <c:pt idx="4">
                    <c:v>Desktop</c:v>
                  </c:pt>
                  <c:pt idx="5">
                    <c:v>Smartphone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0.000014008741454667712</c:v>
                </c:pt>
                <c:pt idx="1">
                  <c:v>0.002774696928124529</c:v>
                </c:pt>
                <c:pt idx="2">
                  <c:v>0.008099709391073823</c:v>
                </c:pt>
                <c:pt idx="3">
                  <c:v>0.01351722785362894</c:v>
                </c:pt>
                <c:pt idx="4">
                  <c:v>0.23453773085439797</c:v>
                </c:pt>
                <c:pt idx="5">
                  <c:v>0.7410433420799406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GNU/Linux</c:v>
                  </c:pt>
                  <c:pt idx="1">
                    <c:v>Mac</c:v>
                  </c:pt>
                  <c:pt idx="2">
                    <c:v>Windows</c:v>
                  </c:pt>
                  <c:pt idx="3">
                    <c:v>Android</c:v>
                  </c:pt>
                  <c:pt idx="4">
                    <c:v>iOS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0.0048226300107819</c:v>
                </c:pt>
                <c:pt idx="1">
                  <c:v>0.062168379275564505</c:v>
                </c:pt>
                <c:pt idx="2">
                  <c:v>0.17162374839141004</c:v>
                </c:pt>
                <c:pt idx="3">
                  <c:v>0.21928945731101726</c:v>
                </c:pt>
                <c:pt idx="4">
                  <c:v>0.538277195314704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CFC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 · Siste 90 dager: 27. mars 2026 – 24. juni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2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26.xml"/><Relationship Id="rId2" Type="http://schemas.openxmlformats.org/officeDocument/2006/relationships/chart" Target="/ppt/charts/chart32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2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29.xml"/><Relationship Id="rId2" Type="http://schemas.openxmlformats.org/officeDocument/2006/relationships/chart" Target="/ppt/charts/chart33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945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3566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Generert 15. okt. 2026 fra Matomo-eksporten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Nøkkeltall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4,1 mill.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0,0 % mot forrige periode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Sidevisninger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8056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11,3 mill.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48056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−13,7 % mot forrige periode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4672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7532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4,6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827532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−12,9 % mot forrige periode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31,6 %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8580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+5,8 % mot forrige periode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5196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8056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tid på nettstedet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8056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min 31 s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48056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−7,5 % mot forrige periode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4672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7532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måloppnåelse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945k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827532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+8,7 % mot forrige periode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5715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Enkelte Matomo-rapporter er begrenset til 500 rader per dag; mindre oppføringer er samlet i «Others».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per uke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34440"/>
          <a:ext cx="112471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57784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Uvanlig: 3. juni–7. juni (−39 %)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og når folk besøker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Kanaler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54864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5806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Beregnet: totalt antall besøk minus alle andre kanaler.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besøk per ukedag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6309360" y="1645920"/>
          <a:ext cx="5394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Matomo grupperer sider etter øverste nivå i adressen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112471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besøkende kommer fra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Henvisende nettsteder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54864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login.idporten.no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91 680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32 429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31 094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www.udi.no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20 530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www.vegvesen.no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10 132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bnpoll.no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9 382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8 030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startsiden.abcnyheter.no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6 511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politietbooking.nemo-q.se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6 327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com.google.android.gm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5 847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skatt.skatteetaten.no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5 809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politiattest.bks-prod.politiet.no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4 191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Søkemotorer</a:t>
            </a:r>
            <a:endParaRPr lang="en-US" sz="14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2 045 550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90 001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DuckDuckGo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14 656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Yahoo!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9 912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Ecosia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3 628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2 055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1 962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 News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1 695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StartPage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1 184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ChatGPT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876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Publikum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Enhetstyper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645920"/>
          <a:ext cx="548640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Norway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2 857 728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States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326 649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269 128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Kingdom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90 373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Germany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82 095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Spain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54 128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50 937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45 174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Italy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32 474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Netherlands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30 745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Estonia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16 725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16 173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Jordan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15 354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Bulgaria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14 928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2062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Operativsystemer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57200" y="4572000"/>
          <a:ext cx="5486400" cy="1645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Innsikt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Beregnet lokalt: uvanlige perioder mot samme ukedag de 8 foregående ukene, og de største endringene i andel.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67665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005840"/>
                <a:gridCol w="1188720"/>
                <a:gridCol w="1371600"/>
                <a:gridCol w="128016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Retning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Topp mot normalt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 mot forventet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Trolig forklart av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 mars – 3. apr.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−112 916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påske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 juni – 7. juni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−60 888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14. mai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−15 798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Kristi himmelfartsdag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98080" y="1325880"/>
          <a:ext cx="420624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371600"/>
                <a:gridCol w="91440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Element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 før → nå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Endring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31,3 % → 25,3 %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−6,0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login.microsoftonline.com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3,9 % → 0,0 %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−3,9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6,8 % → 10,7 %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+3,9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0,0 % → 2,8 %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+2,8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18,5 % → 20,7 %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+2,2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utkast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5,1 % → 6,8 %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+1,8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aktuelt-tall-og-fakta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1,8 % → 0,3 %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−1,6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6,0 % → 6,5 %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+0,5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57200" y="5943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24. juni 2026 er utelatt: dagen ser ut til å være bare delvis arkivert.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anmeldelser sendes inn digitalt, og øker 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33,4k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sendt inn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33 376 anmeldelser ble sendt inn digitalt i perioden, i snitt 371 per dag. Fra de første til de siste 28 dagene gikk snittet opp 15 %.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av dem som starter en anmeldelse, fullfører – og hvor faller de fra?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fullfører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44 % av besøkene som trykker «Logg inn og anmeld», ender med en innsendt anmeldelse. Største frafall er mellom innlogging og opprettet anmeldelse: bare 64 % går videre.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telles per dag og steg. Tallene viser hvor mange som når hvert steg, ikke nøyaktig de samme besøkene gjennom hele løpet.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2971800"/>
                <a:gridCol w="929640"/>
                <a:gridCol w="929640"/>
                <a:gridCol w="92964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 første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 forrige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«Logg inn og anmeld»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76 028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Opprettet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48 797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«Send inn»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34 978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 sendt inn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33 376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Møter folk feil eller krasj i anmeldelsesskjemaet?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20,5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per 100 innsendte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100 innsendte anmeldelser var det 20,5 besøk med krasj og 33,3 med valideringsfeil. Krasjraten gikk fra 19,6 til 23,5 fra de første til de siste 28 dagene.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= hendelsen «Anmeldelse: ErrorBoundary». Valideringsfeil = «Anmeldelse har valideringsfeil».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går videre til timebestilling for pass eller til politiattest?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 mill.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klikk til timebestilling pass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Timebestilling for pass fikk 1 196 522 klikk (13 295 per dag), 11 ganger så mange som Digital anmeldelse.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Målt som klikk på lenker til tjenestenes domener (utgående lenker).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Klikk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Timebestilling pass og ID-kort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1 196 522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Digital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106 195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66 854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Våpenregisteret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31 960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Tips til 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30 700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skiller atferden på mobil seg fra PC?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er fra mobil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75 % av besøkene er fra mobil. PC-besøk har 6,8 handlinger per besøk mot 4,0 på mobil, og varer 5 min 16 s mot 3 min 00 s. Innsendte anmeldelser per 1 000 besøk: 17,7 på PC og 5,2 på mobil.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og timebestillinger bygger på Matomo-mål 10 og 12 (se Datakvalitet om målnavn).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67097"/>
                <a:gridCol w="1267097"/>
                <a:gridCol w="1267097"/>
                <a:gridCol w="1267097"/>
                <a:gridCol w="1267097"/>
                <a:gridCol w="1267097"/>
                <a:gridCol w="1267097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Enhet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Timebest.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3 068 121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75,3 %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min 00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163,6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PC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971 050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min 16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17,7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155,1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Nettbrett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33 535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min 13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193,1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bruker søket på nettstedet?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bruker 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2,4 % av besøkene bruker søk (98 461 besøk med søkehendelser). Søkeordrapporten i Matomo stoppet 27. apr. 2026; søk måles derfor med «Søk»-hendelsene, som fortsatt spores.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finner folk frem: meny, søk eller brødsmuler?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menyåpninger per 1 000 besøk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1 000 besøk åpnes menyen 72 ganger, søket 20 ganger, og brødsmulestien brukes 27 ganger. Mest klikket i menyen: Pass og ID-kort.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Verktøy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1 000 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menyen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søket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Brukte brødsmulesti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kanaler gir engasjerte besøk?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 (Nettsteder)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fra nettsteder har flest handlinger (7,2 per besøk), mens sosiale medier har færrest (2,3). Flest innsendte anmeldelser per 1 000 besøk kommer fra nettsteder (13,5).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Direkte besøk mangler i kanaltabellen fordi Matomo-eksporten ikke har måltall for dem.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217420"/>
                <a:gridCol w="2217420"/>
                <a:gridCol w="2217420"/>
                <a:gridCol w="221742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Kanal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291 167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Kampanjer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45 087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2 175 509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Sosiale medier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58 530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seksjoner lander folk på og forlater med en gang?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 på inngangssidene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31 % av besøkene som starter på de mest brukte inngangssidene, forlater nettstedet uten å gjøre noe mer. Høyest fluktfrekvens har «politiloggen» med 44 %.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Inngangsseksjon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1 483 671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904 335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om-politiet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408 540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270 153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239 000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nyheter-og-presse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122 466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/politiloggen?distrikt=oslo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85 169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63 317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62 840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33,6 %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kontakt-politiet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37 933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stor andel godtar informasjonskapsler?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godtar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78 % av dem som tar et valg, godtar valgfrie informasjonskapsler (1 124 239 godtok, 312 979 avslo).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Bygger på hendelsene «Klikk "Godta valgfrie" cookies» og «Klikk "Avslå valgfrie" cookies». Besøk uten valg er ikke med.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Får folk flere feil, eller blir nettstedet tregere?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JS-feil per 1 000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av 1 000 besøk får en JavaScript-feil (fra 64 til 34 mellom starten og slutten av perioden). Sidene laster i snitt på 0,98 sekunder (fra 0,85 til 1,12).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Feil telles per besøk, ikke per hendelse: noen få besøk kan utløse tusenvis av feilhendelser.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brukes Politiloggen?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sidevisningene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Politiloggen står for 25 % av alle sidevisninger. Mest sett distrikt er Oslo. I appen: for hver 100 besøk som henter meldinger, får 96 besøk en forespørselsfeil.</a:t>
            </a:r>
            <a:endParaRPr lang="en-US" sz="1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Distrikt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Sidevisninger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311 503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130 240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Trøndelag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107 261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77 194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76 535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Møre og Romsdal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73 731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67 308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Innlandet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62 742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41 293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Nordland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31 218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Troms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29 861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Finnmark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15 582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hendelsestyper anmeldes oftest?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hurtigvalgene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Noen har stjålet noe (tyveri) er det vanligste hurtigvalget i anmeldelsesskjemaet (68 % av valgene), foran Noen har ødelagt noe (skadeverk).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Bare hurtigvalgene i skjemaet spores med navn; øvrige typer er samlet i Matomos «Others».</a:t>
            </a:r>
            <a:endParaRPr lang="en-US" sz="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Hendelsestype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stjålet noe (tyveri)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24 735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ødelagt noe (skadeverk)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7 040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brutt seg inn et sted (innbrudd)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3 593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Registreringsskilt (kjennemerke)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1 045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 dataene</a:t>
            </a:r>
            <a:endParaRPr lang="en-US" sz="2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471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657600"/>
                <a:gridCol w="649224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Kontroll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Siste dag ser komplett ut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 juni 2026: 7 264 besøk, 18 % av snittet for de 28 foregående dagene – trolig eksportert før dagen var ferdig arkivert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Alle rapporter har data for hver dag i rapportperioden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site-search: 1 dag(er) mangler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Rapporter som når Matomos grense på 500 rader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cities (167 dager), events-actions (1 dager), events-names (206 dager), page-urls (111 dager), referrer-websites (2 dager), referrers-all…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dekker hele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starter 1. des. 2025; daglige totaler starter 1. jan. 2023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Sporing har ikke startet eller stoppet midt i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 stoppet 27. apr. 2026 (kjent); Finn - Søk stoppet 26. feb. 2026; breadcrumbs stoppet 4. mai 2026; Finn stoppet 26. feb. 2026;…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Målnavn fra Matomo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Ingen goals.json – målnavn er antatt ut fra dataene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nb_visits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66 216 462 mot 66 214 825 (0,0025 %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nb_actions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300 705 165 mot 300 696 563 (0,0029 %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bounce_count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28 780 774 mot 28 780 296 (0,0017 %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sum_visit_length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10 578 297 025 mot 10 577 953 899 (0,0032 %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51206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Enkelte Matomo-rapporter er begrenset til 500 rader per dag; mindre oppføringer er samlet i «Others».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Direkte besøk er beregnet som totalt antall besøk minus alle andre kanaler.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Politiet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Nettanalyse for politiet.no – Siste 90 dager: 27. mars 2026 – 24. juni 2026</dc:title>
  <dc:subject>PptxGenJS Presentation</dc:subject>
  <dc:creator>PptxGenJS</dc:creator>
  <cp:lastModifiedBy>PptxGenJS</cp:lastModifiedBy>
  <cp:revision>1</cp:revision>
  <dcterms:created xsi:type="dcterms:W3CDTF">2026-10-15T11:20:50Z</dcterms:created>
  <dcterms:modified xsi:type="dcterms:W3CDTF">2026-10-15T11:20:50Z</dcterms:modified>
</cp:coreProperties>
</file>