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337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338.xml" ContentType="application/vnd.openxmlformats-officedocument.drawingml.chart+xml"/>
  <Override PartName="/ppt/charts/chart339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340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341.xml" ContentType="application/vnd.openxmlformats-officedocument.drawingml.chart+xml"/>
  <Override PartName="/ppt/charts/chart342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charts/_rels/chart33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37.xlsx"/></Relationships>
</file>

<file path=ppt/charts/_rels/chart33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38.xlsx"/></Relationships>
</file>

<file path=ppt/charts/_rels/chart33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39.xlsx"/></Relationships>
</file>

<file path=ppt/charts/_rels/chart34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40.xlsx"/></Relationships>
</file>

<file path=ppt/charts/_rels/chart34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41.xlsx"/></Relationships>
</file>

<file path=ppt/charts/_rels/chart34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42.xlsx"/></Relationships>
</file>

<file path=ppt/charts/chart3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ln w="25400" cap="flat">
              <a:solidFill>
                <a:srgbClr val="2A78D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2A78D6"/>
              </a:solidFill>
              <a:ln w="9525" cap="flat">
                <a:solidFill>
                  <a:srgbClr val="2A78D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mars 2026</c:v>
                  </c:pt>
                  <c:pt idx="1">
                    <c:v>apr. 2026</c:v>
                  </c:pt>
                  <c:pt idx="2">
                    <c:v>mai 2026</c:v>
                  </c:pt>
                  <c:pt idx="3">
                    <c:v>juni 2026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151335</c:v>
                </c:pt>
                <c:pt idx="1">
                  <c:v>1510986</c:v>
                </c:pt>
                <c:pt idx="2">
                  <c:v>1570160</c:v>
                </c:pt>
                <c:pt idx="3">
                  <c:v>907791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1E0D9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1E0D9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Kampanjer</c:v>
                  </c:pt>
                  <c:pt idx="1">
                    <c:v>Sosiale medier</c:v>
                  </c:pt>
                  <c:pt idx="2">
                    <c:v>Nettsteder</c:v>
                  </c:pt>
                  <c:pt idx="3">
                    <c:v>Direkte*</c:v>
                  </c:pt>
                  <c:pt idx="4">
                    <c:v>Søkemotorer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0.010889864240803503</c:v>
                </c:pt>
                <c:pt idx="1">
                  <c:v>0.014136752367960366</c:v>
                </c:pt>
                <c:pt idx="2">
                  <c:v>0.07032557281260748</c:v>
                </c:pt>
                <c:pt idx="3">
                  <c:v>0.37919706724582347</c:v>
                </c:pt>
                <c:pt idx="4">
                  <c:v>0.5254507433328052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Snitt 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søndag</c:v>
                  </c:pt>
                  <c:pt idx="1">
                    <c:v>lørdag</c:v>
                  </c:pt>
                  <c:pt idx="2">
                    <c:v>fredag</c:v>
                  </c:pt>
                  <c:pt idx="3">
                    <c:v>torsdag</c:v>
                  </c:pt>
                  <c:pt idx="4">
                    <c:v>onsdag</c:v>
                  </c:pt>
                  <c:pt idx="5">
                    <c:v>tirsdag</c:v>
                  </c:pt>
                  <c:pt idx="6">
                    <c:v>mandag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37721</c:v>
                </c:pt>
                <c:pt idx="1">
                  <c:v>32700</c:v>
                </c:pt>
                <c:pt idx="2">
                  <c:v>43421</c:v>
                </c:pt>
                <c:pt idx="3">
                  <c:v>50046</c:v>
                </c:pt>
                <c:pt idx="4">
                  <c:v>49542</c:v>
                </c:pt>
                <c:pt idx="5">
                  <c:v>55211</c:v>
                </c:pt>
                <c:pt idx="6">
                  <c:v>53692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Sidevisninger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Sheet1!$A$2:$A$13</c:f>
              <c:multiLvlStrCache>
                <c:ptCount val="12"/>
                <c:lvl>
                  <c:pt idx="0">
                    <c:v>/politiloggen?distrikt=ost</c:v>
                  </c:pt>
                  <c:pt idx="1">
                    <c:v>/nyheter-og-presse</c:v>
                  </c:pt>
                  <c:pt idx="2">
                    <c:v>/anmelde</c:v>
                  </c:pt>
                  <c:pt idx="3">
                    <c:v>en</c:v>
                  </c:pt>
                  <c:pt idx="4">
                    <c:v>nyheter-og-presse</c:v>
                  </c:pt>
                  <c:pt idx="5">
                    <c:v>/politiloggen?distrikt=oslo</c:v>
                  </c:pt>
                  <c:pt idx="6">
                    <c:v>/politiloggen</c:v>
                  </c:pt>
                  <c:pt idx="7">
                    <c:v>utkast</c:v>
                  </c:pt>
                  <c:pt idx="8">
                    <c:v>om-politiet</c:v>
                  </c:pt>
                  <c:pt idx="9">
                    <c:v>politiloggen</c:v>
                  </c:pt>
                  <c:pt idx="10">
                    <c:v>/index</c:v>
                  </c:pt>
                  <c:pt idx="11">
                    <c:v>tjenester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130240</c:v>
                </c:pt>
                <c:pt idx="1">
                  <c:v>132902</c:v>
                </c:pt>
                <c:pt idx="2">
                  <c:v>181109</c:v>
                </c:pt>
                <c:pt idx="3">
                  <c:v>193779</c:v>
                </c:pt>
                <c:pt idx="4">
                  <c:v>268747</c:v>
                </c:pt>
                <c:pt idx="5">
                  <c:v>311503</c:v>
                </c:pt>
                <c:pt idx="6">
                  <c:v>562964</c:v>
                </c:pt>
                <c:pt idx="7">
                  <c:v>773367</c:v>
                </c:pt>
                <c:pt idx="8">
                  <c:v>909499</c:v>
                </c:pt>
                <c:pt idx="9">
                  <c:v>1113301</c:v>
                </c:pt>
                <c:pt idx="10">
                  <c:v>2343115</c:v>
                </c:pt>
                <c:pt idx="11">
                  <c:v>2853438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Tv</c:v>
                  </c:pt>
                  <c:pt idx="1">
                    <c:v>Phablet</c:v>
                  </c:pt>
                  <c:pt idx="2">
                    <c:v>Tablet</c:v>
                  </c:pt>
                  <c:pt idx="3">
                    <c:v>Unknown</c:v>
                  </c:pt>
                  <c:pt idx="4">
                    <c:v>Desktop</c:v>
                  </c:pt>
                  <c:pt idx="5">
                    <c:v>Smartphone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0.000014008741454667712</c:v>
                </c:pt>
                <c:pt idx="1">
                  <c:v>0.002774696928124529</c:v>
                </c:pt>
                <c:pt idx="2">
                  <c:v>0.008099709391073823</c:v>
                </c:pt>
                <c:pt idx="3">
                  <c:v>0.01351722785362894</c:v>
                </c:pt>
                <c:pt idx="4">
                  <c:v>0.23453773085439797</c:v>
                </c:pt>
                <c:pt idx="5">
                  <c:v>0.7410433420799406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GNU/Linux</c:v>
                  </c:pt>
                  <c:pt idx="1">
                    <c:v>Mac</c:v>
                  </c:pt>
                  <c:pt idx="2">
                    <c:v>Windows</c:v>
                  </c:pt>
                  <c:pt idx="3">
                    <c:v>Android</c:v>
                  </c:pt>
                  <c:pt idx="4">
                    <c:v>iOS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0.0048226300107819</c:v>
                </c:pt>
                <c:pt idx="1">
                  <c:v>0.062168379275564505</c:v>
                </c:pt>
                <c:pt idx="2">
                  <c:v>0.17162374839141004</c:v>
                </c:pt>
                <c:pt idx="3">
                  <c:v>0.21928945731101726</c:v>
                </c:pt>
                <c:pt idx="4">
                  <c:v>0.538277195314704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">
    <p:bg>
      <p:bgPr>
        <a:solidFill>
          <a:srgbClr val="FCFC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Nettanalyse for politiet.no · Siste 90 dager: 27. mars 2026 – 24. juni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3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38.xml"/><Relationship Id="rId2" Type="http://schemas.openxmlformats.org/officeDocument/2006/relationships/chart" Target="/ppt/charts/chart339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40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41.xml"/><Relationship Id="rId2" Type="http://schemas.openxmlformats.org/officeDocument/2006/relationships/chart" Target="/ppt/charts/chart342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19456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Nettanalyse for politiet.no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40080" y="30175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 90 dager: 27. mars 2026 – 24. juni 2026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40080" y="35661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Generert 15. okt. 2026 fra Matomo-eksporten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Nøkkeltall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 90 dager: 27. mars 2026 – 24. juni 2026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4,1 mill.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8580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0,0 % mot forrige periode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25196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48056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Sidevisninger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48056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11,3 mill.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448056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−13,7 % mot forrige periode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04672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7532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Handlinger per besøk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7532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4,6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827532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−12,9 % mot forrige periode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Fluktfrekvens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8580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31,6 %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68580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+5,8 % mot forrige periode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25196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48056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Snitt tid på nettstedet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48056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 min 31 s</a:t>
            </a:r>
            <a:endParaRPr lang="en-US" sz="3000" dirty="0"/>
          </a:p>
        </p:txBody>
      </p:sp>
      <p:sp>
        <p:nvSpPr>
          <p:cNvPr id="23" name="Text 21"/>
          <p:cNvSpPr/>
          <p:nvPr/>
        </p:nvSpPr>
        <p:spPr>
          <a:xfrm>
            <a:off x="448056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−7,5 % mot forrige periode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04672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7532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med måloppnåelse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27532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945k</a:t>
            </a:r>
            <a:endParaRPr lang="en-US" sz="3000" dirty="0"/>
          </a:p>
        </p:txBody>
      </p:sp>
      <p:sp>
        <p:nvSpPr>
          <p:cNvPr id="27" name="Text 25"/>
          <p:cNvSpPr/>
          <p:nvPr/>
        </p:nvSpPr>
        <p:spPr>
          <a:xfrm>
            <a:off x="827532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63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+8,7 % mot forrige periode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57200" y="57150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Enkelte Matomo-rapporter er begrenset til 500 rader per dag; mindre oppføringer er samlet i «Others».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per måned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 90 dager: 27. mars 2026 – 24. juni 2026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234440"/>
          <a:ext cx="1124712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557784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Uvanlig: 3. juni–7. juni (−39 %)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og når folk besøker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 90 dager: 27. mars 2026 – 24. juni 2026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Kanaler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548640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58064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Beregnet: totalt antall besøk minus alle andre kanaler.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309360" y="1280160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Snitt besøk per ukedag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6309360" y="1645920"/>
          <a:ext cx="539496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Mest besøkte seksjoner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Matomo grupperer sider etter øverste nivå i adressen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Mest besøkte seksjoner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11247120" cy="4389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besøkende kommer fra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Henvisende nettsteder</a:t>
            </a:r>
            <a:endParaRPr lang="en-US" sz="1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45920"/>
          <a:ext cx="54864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login.idporten.no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91 680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31,5 %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attest.politiet.no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32 429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pass-og-id.politiet.no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31 094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10,7 %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www.udi.no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20 530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www.vegvesen.no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10 132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3,5 %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bnpoll.no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9 382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8 030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startsiden.abcnyheter.no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6 511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politietbooking.nemo-q.se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6 327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com.google.android.gm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5 847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skatt.skatteetaten.no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5 809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politiattest.bks-prod.politiet.no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4 191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Søkemotorer</a:t>
            </a:r>
            <a:endParaRPr lang="en-US" sz="1400" dirty="0"/>
          </a:p>
        </p:txBody>
      </p:sp>
      <p:graphicFrame>
        <p:nvGraphicFramePr>
          <p:cNvPr id="1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Søkemotor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2 045 550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94,0 %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Bing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90 001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DuckDuckGo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14 656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0,7 %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Yahoo!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9 912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0,5 %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Ecosia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3 628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Brave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2 055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Facebook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1 962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 News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1 695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StartPage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1 184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ChatGPT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876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Publikum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Enhetstyper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645920"/>
          <a:ext cx="5486400" cy="2377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</a:t>
            </a:r>
            <a:endParaRPr lang="en-US" sz="1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Land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Norway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2 857 728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69,0 %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States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326 649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7,9 %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Russia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269 128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6,5 %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Kingdom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90 373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Germany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82 095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Spain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54 128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1,3 %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Poland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50 937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Sweden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45 174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Italy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32 474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Netherlands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30 745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0,7 %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Estonia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16 725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France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16 173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Jordan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15 354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Bulgaria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14 928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457200" y="42062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Operativsystemer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457200" y="4572000"/>
          <a:ext cx="5486400" cy="1645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Innsikt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Beregnet lokalt: uvanlige perioder mot samme ukedag de 8 foregående ukene, og de største endringene i andel.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676656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1005840"/>
                <a:gridCol w="1188720"/>
                <a:gridCol w="1371600"/>
                <a:gridCol w="128016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Periode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Retning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Topp mot normalt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 mot forventet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Trolig forklart av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27. mars – 3. apr.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Under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−112 916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påske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 juni – 7. juni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Under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−39 %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−60 888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14. mai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Under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−15 798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Kristi himmelfartsdag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498080" y="1325880"/>
          <a:ext cx="420624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1371600"/>
                <a:gridCol w="91440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Element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 før → nå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Endring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seksjoner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31,3 % → 25,3 %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−6,0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login.microsoftonline.com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3,9 % → 0,0 %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−3,9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pass-og-id.politiet.no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6,8 % → 10,7 %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+3,9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politiattest.politiet.no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0,0 % → 2,8 %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+2,8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/index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seksjoner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18,5 % → 20,7 %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+2,2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utkast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seksjoner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5,1 % → 6,8 %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+1,8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aktuelt-tall-og-fakta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seksjoner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1,8 % → 0,3 %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−1,6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Russia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land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6,0 % → 6,5 %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+0,5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457200" y="594360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24. juni 2026 er utelatt: dagen ser ut til å være bare delvis arkivert.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anmeldelser sendes inn digitalt, og øker det?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33,4k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anmeldelser sendt inn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33 376 anmeldelser ble sendt inn digitalt i perioden, i snitt 371 per dag. Fra de første til de siste 28 dagene gikk snittet opp 15 %.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av dem som starter en anmeldelse, fullfører – og hvor faller de fra?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fullfører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44 % av besøkene som trykker «Logg inn og anmeld», ender med en innsendt anmeldelse. Største frafall er mellom innlogging og opprettet anmeldelse: bare 64 % går videre.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telles per dag og steg. Tallene viser hvor mange som når hvert steg, ikke nøyaktig de samme besøkene gjennom hele løpet.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2971800"/>
                <a:gridCol w="929640"/>
                <a:gridCol w="929640"/>
                <a:gridCol w="92964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Steg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Av første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 forrige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Trykket «Logg inn og anmeld»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76 028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Opprettet anmeldelse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48 797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Trykket «Send inn»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34 978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46,0 %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Anmeldelse sendt inn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33 376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43,9 %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95,4 %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Møter folk feil eller krasj i anmeldelsesskjemaet?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20,5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krasj per 100 innsendte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100 innsendte anmeldelser var det 20,5 besøk med krasj og 33,3 med valideringsfeil. Krasjraten gikk fra 19,6 til 23,5 fra de første til de siste 28 dagene.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Krasj = hendelsen «Anmeldelse: ErrorBoundary». Valideringsfeil = «Anmeldelse har valideringsfeil».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går videre til timebestilling for pass eller til politiattest?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 mill.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klikk til timebestilling pass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Timebestilling for pass fikk 1 196 522 klikk (13 295 per dag), 11 ganger så mange som Digital anmeldelse.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Målt som klikk på lenker til tjenestenes domener (utgående lenker).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Klikk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Timebestilling pass og ID-kort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1 196 522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Digital anmeldelse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106 195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66 854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Våpenregisteret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31 960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Tips til 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30 700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skiller atferden på mobil seg fra PC?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besøkene er fra mobil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75 % av besøkene er fra mobil. PC-besøk har 6,8 handlinger per besøk mot 4,0 på mobil, og varer 5 min 16 s mot 3 min 00 s. Innsendte anmeldelser per 1 000 besøk: 17,7 på PC og 5,2 på mobil.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Anmeldelser og timebestillinger bygger på Matomo-mål 10 og 12 (se Datakvalitet om målnavn).</a:t>
            </a:r>
            <a:endParaRPr lang="en-US" sz="9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67097"/>
                <a:gridCol w="1267097"/>
                <a:gridCol w="1267097"/>
                <a:gridCol w="1267097"/>
                <a:gridCol w="1267097"/>
                <a:gridCol w="1267097"/>
                <a:gridCol w="1267097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Enhet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Flukt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Handl./besøk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Anmeldelser per 1 000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Timebest. per 1 000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Mobil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3 068 121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75,3 %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min 00 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163,6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PC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971 050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28,4 %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 min 16 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17,7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155,1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Nettbrett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33 535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min 13 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193,1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bruker søket på nettstedet?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2,4 %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besøkene bruker søk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2,4 % av besøkene bruker søk (98 461 besøk med søkehendelser). Søkeordrapporten i Matomo stoppet 27. apr. 2026; søk måles derfor med «Søk»-hendelsene, som fortsatt spores.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finner folk frem: meny, søk eller brødsmuler?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menyåpninger per 1 000 besøk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1 000 besøk åpnes menyen 72 ganger, søket 20 ganger, og brødsmulestien brukes 27 ganger. Mest klikket i menyen: Pass og ID-kort.</a:t>
            </a:r>
            <a:endParaRPr lang="en-US" sz="1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Verktøy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 1 000 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Åpnet menyen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72,0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Åpnet søket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19,6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Brukte brødsmulesti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27,2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Hvilke kanaler gir engasjerte besøk?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7,2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handlinger per besøk (Nettsteder)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fra nettsteder har flest handlinger (7,2 per besøk), mens sosiale medier har færrest (2,3). Flest innsendte anmeldelser per 1 000 besøk kommer fra nettsteder (13,5).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Direkte besøk mangler i kanaltabellen fordi Matomo-eksporten ikke har måltall for dem.</a:t>
            </a:r>
            <a:endParaRPr lang="en-US" sz="9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217420"/>
                <a:gridCol w="2217420"/>
                <a:gridCol w="2217420"/>
                <a:gridCol w="221742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Kanal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Handl./besøk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Flukt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Anmeldelser per 1 000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291 167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13,5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Kampanjer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45 087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8,6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Søkemotorer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2 175 509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Sosiale medier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58 530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Hvilke seksjoner lander folk på og forlater med en gang?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fluktfrekvens på inngangssidene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31 % av besøkene som starter på de mest brukte inngangssidene, forlater nettstedet uten å gjøre noe mer. Høyest fluktfrekvens har «politiloggen» med 44 %.</a:t>
            </a:r>
            <a:endParaRPr lang="en-US" sz="1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Inngangsseksjon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Innganger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Flukt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1 483 671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/index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904 335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om-politiet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408 540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270 153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239 000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43,7 %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nyheter-og-presse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122 466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/politiloggen?distrikt=oslo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85 169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35,5 %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63 317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36,5 %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62 840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33,6 %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kontakt-politiet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37 933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stor andel godtar informasjonskapsler?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godtar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78 % av dem som tar et valg, godtar valgfrie informasjonskapsler (1 124 239 godtok, 312 979 avslo).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Bygger på hendelsene «Klikk "Godta valgfrie" cookies» og «Klikk "Avslå valgfrie" cookies». Besøk uten valg er ikke med.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Får folk flere feil, eller blir nettstedet tregere?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med JS-feil per 1 000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av 1 000 besøk får en JavaScript-feil (fra 64 til 34 mellom starten og slutten av perioden). Sidene laster i snitt på 0,98 sekunder (fra 0,85 til 1,12).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Feil telles per besøk, ikke per hendelse: noen få besøk kan utløse tusenvis av feilhendelser.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brukes Politiloggen?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sidevisningene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Politiloggen står for 25 % av alle sidevisninger. Mest sett distrikt er Oslo. I appen: for hver 100 besøk som henter meldinger, får 96 besøk en forespørselsfeil.</a:t>
            </a:r>
            <a:endParaRPr lang="en-US" sz="14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Distrikt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Sidevisninger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311 503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130 240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Trøndelag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107 261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77 194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76 535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Møre og Romsdal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73 731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67 308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Innlandet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62 742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41 293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Nordland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31 218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Troms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29 861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Finnmark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15 582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Hvilke hendelsestyper anmeldes oftest?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hurtigvalgene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Noen har stjålet noe (tyveri) er det vanligste hurtigvalget i anmeldelsesskjemaet (68 % av valgene), foran Noen har ødelagt noe (skadeverk).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Bare hurtigvalgene i skjemaet spores med navn; øvrige typer er samlet i Matomos «Others».</a:t>
            </a:r>
            <a:endParaRPr lang="en-US" sz="9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Hendelsestype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stjålet noe (tyveri)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24 735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67,9 %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ødelagt noe (skadeverk)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7 040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19,3 %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brutt seg inn et sted (innbrudd)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3 593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Registreringsskilt (kjennemerke)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1 045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Om dataene</a:t>
            </a:r>
            <a:endParaRPr lang="en-US" sz="22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1124712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3657600"/>
                <a:gridCol w="649224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Status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Kontroll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Detaljer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Siste dag ser komplett ut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24. juni 2026: 7 264 besøk, 18 % av snittet for de 28 foregående dagene – trolig eksportert før dagen var ferdig arkivert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Alle rapporter har data for hver dag i rapportperioden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site-search: 1 dag(er) mangler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Rapporter som når Matomos grense på 500 rader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cities (167 dager), events-actions (1 dager), events-names (206 dager), page-urls (111 dager), referrer-websites (2 dager), referrers-all…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Detaljerte rapporter dekker hele perioden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Detaljerte rapporter starter 1. des. 2025; daglige totaler starter 1. jan. 2023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Sporing har ikke startet eller stoppet midt i perioden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 stoppet 27. apr. 2026 (kjent); Finn - Søk stoppet 26. feb. 2026; breadcrumbs stoppet 4. mai 2026; Finn stoppet 26. feb. 2026;…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Målnavn fra Matomo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Ingen goals.json – målnavn er antatt ut fra dataene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nb_visits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66 216 462 mot 66 214 825 (0,0025 %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nb_actions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300 705 165 mot 300 696 563 (0,0029 %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bounce_count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28 780 774 mot 28 780 296 (0,0017 %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sum_visit_length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10 578 297 025 mot 10 577 953 899 (0,0032 %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512064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Enkelte Matomo-rapporter er begrenset til 500 rader per dag; mindre oppføringer er samlet i «Others».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Direkte besøk er beregnet som totalt antall besøk minus alle andre kanaler.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Politiet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Nettanalyse for politiet.no – Siste 90 dager: 27. mars 2026 – 24. juni 2026</dc:title>
  <dc:subject>PptxGenJS Presentation</dc:subject>
  <dc:creator>PptxGenJS</dc:creator>
  <cp:lastModifiedBy>PptxGenJS</cp:lastModifiedBy>
  <cp:revision>1</cp:revision>
  <dcterms:created xsi:type="dcterms:W3CDTF">2026-10-15T11:21:26Z</dcterms:created>
  <dcterms:modified xsi:type="dcterms:W3CDTF">2026-10-15T11:21:26Z</dcterms:modified>
</cp:coreProperties>
</file>