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55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56.xml" ContentType="application/vnd.openxmlformats-officedocument.drawingml.chart+xml"/>
  <Override PartName="/ppt/charts/chart357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358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59.xml" ContentType="application/vnd.openxmlformats-officedocument.drawingml.chart+xml"/>
  <Override PartName="/ppt/charts/chart36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35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5.xlsx"/></Relationships>
</file>

<file path=ppt/charts/_rels/chart35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6.xlsx"/></Relationships>
</file>

<file path=ppt/charts/_rels/chart35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7.xlsx"/></Relationships>
</file>

<file path=ppt/charts/_rels/chart35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8.xlsx"/></Relationships>
</file>

<file path=ppt/charts/_rels/chart35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59.xlsx"/></Relationships>
</file>

<file path=ppt/charts/_rels/chart36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60.xlsx"/></Relationships>
</file>

<file path=ppt/charts/chart3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ln w="25400" cap="flat">
              <a:solidFill>
                <a:srgbClr val="2A78D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2A78D6"/>
              </a:solidFill>
              <a:ln w="9525" cap="flat">
                <a:solidFill>
                  <a:srgbClr val="2A78D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Sheet1!$A$2:$A$43</c:f>
              <c:multiLvlStrCache>
                <c:ptCount val="42"/>
                <c:lvl>
                  <c:pt idx="0">
                    <c:v>Jan 2023</c:v>
                  </c:pt>
                  <c:pt idx="1">
                    <c:v>Feb 2023</c:v>
                  </c:pt>
                  <c:pt idx="2">
                    <c:v>Mar 2023</c:v>
                  </c:pt>
                  <c:pt idx="3">
                    <c:v>Apr 2023</c:v>
                  </c:pt>
                  <c:pt idx="4">
                    <c:v>May 2023</c:v>
                  </c:pt>
                  <c:pt idx="5">
                    <c:v>Jun 2023</c:v>
                  </c:pt>
                  <c:pt idx="6">
                    <c:v>Jul 2023</c:v>
                  </c:pt>
                  <c:pt idx="7">
                    <c:v>Aug 2023</c:v>
                  </c:pt>
                  <c:pt idx="8">
                    <c:v>Sep 2023</c:v>
                  </c:pt>
                  <c:pt idx="9">
                    <c:v>Oct 2023</c:v>
                  </c:pt>
                  <c:pt idx="10">
                    <c:v>Nov 2023</c:v>
                  </c:pt>
                  <c:pt idx="11">
                    <c:v>Dec 2023</c:v>
                  </c:pt>
                  <c:pt idx="12">
                    <c:v>Jan 2024</c:v>
                  </c:pt>
                  <c:pt idx="13">
                    <c:v>Feb 2024</c:v>
                  </c:pt>
                  <c:pt idx="14">
                    <c:v>Mar 2024</c:v>
                  </c:pt>
                  <c:pt idx="15">
                    <c:v>Apr 2024</c:v>
                  </c:pt>
                  <c:pt idx="16">
                    <c:v>May 2024</c:v>
                  </c:pt>
                  <c:pt idx="17">
                    <c:v>Jun 2024</c:v>
                  </c:pt>
                  <c:pt idx="18">
                    <c:v>Jul 2024</c:v>
                  </c:pt>
                  <c:pt idx="19">
                    <c:v>Aug 2024</c:v>
                  </c:pt>
                  <c:pt idx="20">
                    <c:v>Sep 2024</c:v>
                  </c:pt>
                  <c:pt idx="21">
                    <c:v>Oct 2024</c:v>
                  </c:pt>
                  <c:pt idx="22">
                    <c:v>Nov 2024</c:v>
                  </c:pt>
                  <c:pt idx="23">
                    <c:v>Dec 2024</c:v>
                  </c:pt>
                  <c:pt idx="24">
                    <c:v>Jan 2025</c:v>
                  </c:pt>
                  <c:pt idx="25">
                    <c:v>Feb 2025</c:v>
                  </c:pt>
                  <c:pt idx="26">
                    <c:v>Mar 2025</c:v>
                  </c:pt>
                  <c:pt idx="27">
                    <c:v>Apr 2025</c:v>
                  </c:pt>
                  <c:pt idx="28">
                    <c:v>May 2025</c:v>
                  </c:pt>
                  <c:pt idx="29">
                    <c:v>Jun 2025</c:v>
                  </c:pt>
                  <c:pt idx="30">
                    <c:v>Jul 2025</c:v>
                  </c:pt>
                  <c:pt idx="31">
                    <c:v>Aug 2025</c:v>
                  </c:pt>
                  <c:pt idx="32">
                    <c:v>Sep 2025</c:v>
                  </c:pt>
                  <c:pt idx="33">
                    <c:v>Oct 2025</c:v>
                  </c:pt>
                  <c:pt idx="34">
                    <c:v>Nov 2025</c:v>
                  </c:pt>
                  <c:pt idx="35">
                    <c:v>Dec 2025</c:v>
                  </c:pt>
                  <c:pt idx="36">
                    <c:v>Jan 2026</c:v>
                  </c:pt>
                  <c:pt idx="37">
                    <c:v>Feb 2026</c:v>
                  </c:pt>
                  <c:pt idx="38">
                    <c:v>Mar 2026</c:v>
                  </c:pt>
                  <c:pt idx="39">
                    <c:v>Apr 2026</c:v>
                  </c:pt>
                  <c:pt idx="40">
                    <c:v>May 2026</c:v>
                  </c:pt>
                  <c:pt idx="41">
                    <c:v>Jun 2026</c:v>
                  </c:pt>
                </c:lvl>
              </c:multiLvlStrCache>
            </c:multiLvlStrRef>
          </c:cat>
          <c:val>
            <c:numRef>
              <c:f>Sheet1!$B$2:$B$43</c:f>
              <c:numCache>
                <c:formatCode>General</c:formatCode>
                <c:ptCount val="42"/>
                <c:pt idx="0">
                  <c:v>1013106</c:v>
                </c:pt>
                <c:pt idx="1">
                  <c:v>931521</c:v>
                </c:pt>
                <c:pt idx="2">
                  <c:v>925237</c:v>
                </c:pt>
                <c:pt idx="3">
                  <c:v>808793</c:v>
                </c:pt>
                <c:pt idx="4">
                  <c:v>926560</c:v>
                </c:pt>
                <c:pt idx="5">
                  <c:v>937701</c:v>
                </c:pt>
                <c:pt idx="6">
                  <c:v>816285</c:v>
                </c:pt>
                <c:pt idx="7">
                  <c:v>974359</c:v>
                </c:pt>
                <c:pt idx="8">
                  <c:v>928632</c:v>
                </c:pt>
                <c:pt idx="9">
                  <c:v>951796</c:v>
                </c:pt>
                <c:pt idx="10">
                  <c:v>869089</c:v>
                </c:pt>
                <c:pt idx="11">
                  <c:v>736395</c:v>
                </c:pt>
                <c:pt idx="12">
                  <c:v>1169060</c:v>
                </c:pt>
                <c:pt idx="13">
                  <c:v>1173317</c:v>
                </c:pt>
                <c:pt idx="14">
                  <c:v>1115658</c:v>
                </c:pt>
                <c:pt idx="15">
                  <c:v>1188814</c:v>
                </c:pt>
                <c:pt idx="16">
                  <c:v>1099205</c:v>
                </c:pt>
                <c:pt idx="17">
                  <c:v>1485422</c:v>
                </c:pt>
                <c:pt idx="18">
                  <c:v>3939710</c:v>
                </c:pt>
                <c:pt idx="19">
                  <c:v>4370146</c:v>
                </c:pt>
                <c:pt idx="20">
                  <c:v>3647182</c:v>
                </c:pt>
                <c:pt idx="21">
                  <c:v>4322605</c:v>
                </c:pt>
                <c:pt idx="22">
                  <c:v>5837897</c:v>
                </c:pt>
                <c:pt idx="23">
                  <c:v>1914332</c:v>
                </c:pt>
                <c:pt idx="24">
                  <c:v>1450341</c:v>
                </c:pt>
                <c:pt idx="25">
                  <c:v>1345859</c:v>
                </c:pt>
                <c:pt idx="26">
                  <c:v>1613240</c:v>
                </c:pt>
                <c:pt idx="27">
                  <c:v>1317459</c:v>
                </c:pt>
                <c:pt idx="28">
                  <c:v>1380684</c:v>
                </c:pt>
                <c:pt idx="29">
                  <c:v>1342809</c:v>
                </c:pt>
                <c:pt idx="30">
                  <c:v>1215542</c:v>
                </c:pt>
                <c:pt idx="31">
                  <c:v>1324734</c:v>
                </c:pt>
                <c:pt idx="32">
                  <c:v>1328452</c:v>
                </c:pt>
                <c:pt idx="33">
                  <c:v>1394335</c:v>
                </c:pt>
                <c:pt idx="34">
                  <c:v>1200973</c:v>
                </c:pt>
                <c:pt idx="35">
                  <c:v>1114552</c:v>
                </c:pt>
                <c:pt idx="36">
                  <c:v>1435025</c:v>
                </c:pt>
                <c:pt idx="37">
                  <c:v>1341339</c:v>
                </c:pt>
                <c:pt idx="38">
                  <c:v>1339359</c:v>
                </c:pt>
                <c:pt idx="39">
                  <c:v>1510986</c:v>
                </c:pt>
                <c:pt idx="40">
                  <c:v>1570160</c:v>
                </c:pt>
                <c:pt idx="41">
                  <c:v>907791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1E0D9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6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1E0D9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898781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Campaigns</c:v>
                  </c:pt>
                  <c:pt idx="1">
                    <c:v>Social networks</c:v>
                  </c:pt>
                  <c:pt idx="2">
                    <c:v>Websites</c:v>
                  </c:pt>
                  <c:pt idx="3">
                    <c:v>Direct*</c:v>
                  </c:pt>
                  <c:pt idx="4">
                    <c:v>Search engines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0.008894361036496394</c:v>
                </c:pt>
                <c:pt idx="1">
                  <c:v>0.016181968697541613</c:v>
                </c:pt>
                <c:pt idx="2">
                  <c:v>0.07289744503109376</c:v>
                </c:pt>
                <c:pt idx="3">
                  <c:v>0.39062384073606293</c:v>
                </c:pt>
                <c:pt idx="4">
                  <c:v>0.5114023844988054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Avg. 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Sunday</c:v>
                  </c:pt>
                  <c:pt idx="1">
                    <c:v>Saturday</c:v>
                  </c:pt>
                  <c:pt idx="2">
                    <c:v>Friday</c:v>
                  </c:pt>
                  <c:pt idx="3">
                    <c:v>Thursday</c:v>
                  </c:pt>
                  <c:pt idx="4">
                    <c:v>Wednesday</c:v>
                  </c:pt>
                  <c:pt idx="5">
                    <c:v>Tuesday</c:v>
                  </c:pt>
                  <c:pt idx="6">
                    <c:v>Monday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44622</c:v>
                </c:pt>
                <c:pt idx="1">
                  <c:v>39912</c:v>
                </c:pt>
                <c:pt idx="2">
                  <c:v>50380</c:v>
                </c:pt>
                <c:pt idx="3">
                  <c:v>55562</c:v>
                </c:pt>
                <c:pt idx="4">
                  <c:v>56971</c:v>
                </c:pt>
                <c:pt idx="5">
                  <c:v>57856</c:v>
                </c:pt>
                <c:pt idx="6">
                  <c:v>59325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Pageviews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/politiloggen?distrikt=trondelag</c:v>
                  </c:pt>
                  <c:pt idx="1">
                    <c:v>/politiloggen?distrikt=ost</c:v>
                  </c:pt>
                  <c:pt idx="2">
                    <c:v>aktuelt-tall-og-fakta</c:v>
                  </c:pt>
                  <c:pt idx="3">
                    <c:v>en</c:v>
                  </c:pt>
                  <c:pt idx="4">
                    <c:v>nyheter-og-presse</c:v>
                  </c:pt>
                  <c:pt idx="5">
                    <c:v>/politiloggen?distrikt=oslo</c:v>
                  </c:pt>
                  <c:pt idx="6">
                    <c:v>/politiloggen</c:v>
                  </c:pt>
                  <c:pt idx="7">
                    <c:v>utkast</c:v>
                  </c:pt>
                  <c:pt idx="8">
                    <c:v>om-politiet</c:v>
                  </c:pt>
                  <c:pt idx="9">
                    <c:v>politiloggen</c:v>
                  </c:pt>
                  <c:pt idx="10">
                    <c:v>/index</c:v>
                  </c:pt>
                  <c:pt idx="11">
                    <c:v>tjenester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249995</c:v>
                </c:pt>
                <c:pt idx="1">
                  <c:v>311529</c:v>
                </c:pt>
                <c:pt idx="2">
                  <c:v>323884</c:v>
                </c:pt>
                <c:pt idx="3">
                  <c:v>436603</c:v>
                </c:pt>
                <c:pt idx="4">
                  <c:v>708708</c:v>
                </c:pt>
                <c:pt idx="5">
                  <c:v>768072</c:v>
                </c:pt>
                <c:pt idx="6">
                  <c:v>1477740</c:v>
                </c:pt>
                <c:pt idx="7">
                  <c:v>1634903</c:v>
                </c:pt>
                <c:pt idx="8">
                  <c:v>2157383</c:v>
                </c:pt>
                <c:pt idx="9">
                  <c:v>2633467</c:v>
                </c:pt>
                <c:pt idx="10">
                  <c:v>5411793</c:v>
                </c:pt>
                <c:pt idx="11">
                  <c:v>7850830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Tv</c:v>
                  </c:pt>
                  <c:pt idx="1">
                    <c:v>Phablet</c:v>
                  </c:pt>
                  <c:pt idx="2">
                    <c:v>Tablet</c:v>
                  </c:pt>
                  <c:pt idx="3">
                    <c:v>Unknown</c:v>
                  </c:pt>
                  <c:pt idx="4">
                    <c:v>Desktop</c:v>
                  </c:pt>
                  <c:pt idx="5">
                    <c:v>Smartphone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0.00001486027222283206</c:v>
                </c:pt>
                <c:pt idx="1">
                  <c:v>0.0032698022347246165</c:v>
                </c:pt>
                <c:pt idx="2">
                  <c:v>0.008718641029189914</c:v>
                </c:pt>
                <c:pt idx="3">
                  <c:v>0.014471084947390297</c:v>
                </c:pt>
                <c:pt idx="4">
                  <c:v>0.24574757582318316</c:v>
                </c:pt>
                <c:pt idx="5">
                  <c:v>0.7277641516433292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Visits</c:v>
                </c:pt>
              </c:strCache>
            </c:strRef>
          </c:tx>
          <c:spPr>
            <a:solidFill>
              <a:srgbClr val="2A78D6"/>
            </a:solidFill>
            <a:effectLst/>
          </c:spPr>
          <c:invertIfNegative val="0"/>
          <c:dLbls>
            <c:numFmt formatCode="0.0%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2514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GNU/Linux</c:v>
                  </c:pt>
                  <c:pt idx="1">
                    <c:v>Mac</c:v>
                  </c:pt>
                  <c:pt idx="2">
                    <c:v>Windows</c:v>
                  </c:pt>
                  <c:pt idx="3">
                    <c:v>Android</c:v>
                  </c:pt>
                  <c:pt idx="4">
                    <c:v>iOS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0.005146535300413962</c:v>
                </c:pt>
                <c:pt idx="1">
                  <c:v>0.0653297700497613</c:v>
                </c:pt>
                <c:pt idx="2">
                  <c:v>0.1809921498713773</c:v>
                </c:pt>
                <c:pt idx="3">
                  <c:v>0.21919747587971727</c:v>
                </c:pt>
                <c:pt idx="4">
                  <c:v>0.5251917408993306</c:v>
                </c:pt>
              </c:numCache>
            </c:numRef>
          </c:val>
        </c:ser>
        <c:dLbls>
          <c:numFmt formatCode="0.0%" sourceLinked="0"/>
          <c:txPr>
            <a:bodyPr/>
            <a:lstStyle/>
            <a:p>
              <a:pPr>
                <a:defRPr b="0" i="0" strike="noStrike" sz="900" u="none">
                  <a:solidFill>
                    <a:srgbClr val="52514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2514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SE">
    <p:bg>
      <p:bgPr>
        <a:solidFill>
          <a:srgbClr val="FCFC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 · All data: 1 Jan 2023 – 24 Jun 2026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6.xml"/><Relationship Id="rId2" Type="http://schemas.openxmlformats.org/officeDocument/2006/relationships/chart" Target="/ppt/charts/chart357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59.xml"/><Relationship Id="rId2" Type="http://schemas.openxmlformats.org/officeDocument/2006/relationships/chart" Target="/ppt/charts/chart360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1945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Politiet.no web analytics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640080" y="30175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data: 1 Jan 2023 – 24 Jun 2026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640080" y="35661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Generated 15 Oct 2026 from the Matomo export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data: 1 Jan 2023 – 24 Jun 2026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66.2M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68580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25196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Pageviews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48056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448056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046720" y="137160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75320" y="155448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75320" y="192024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8275320" y="260604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8580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43.5%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8580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25196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8056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Avg. time on site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48056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2m 40s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448056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8046720" y="3474720"/>
            <a:ext cx="361188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E1E0D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75320" y="365760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a goal conversion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275320" y="402336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5.4M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8275320" y="4709160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comparison period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57200" y="571500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report tables cover 1 Dec 2025 – 24 Jun 2026 (206 days), the part of the range with detailed data.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per month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data: 1 Jan 2023 – 24 Jun 2026</a:t>
            </a:r>
            <a:endParaRPr lang="en-US" sz="12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234440"/>
          <a:ext cx="1124712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577840"/>
            <a:ext cx="11247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Unusual: 25 Jun–22 Jul (+353%) · 23 Oct–26 Oct (+203%) · 30 Oct–2 Nov (+144%)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and when people visit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Detailed report tables cover 1 Dec 2025 – 24 Jun 2026 (206 days), the part of the range with detailed data.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Channels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548640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58064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Derived: total visits minus all other channels.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309360" y="128016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visits by weekday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6309360" y="1645920"/>
          <a:ext cx="539496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Matomo groups pages by top-level path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sections by pageviews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645920"/>
          <a:ext cx="112471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visitors come from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Referring websites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45920"/>
          <a:ext cx="54864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login.idporten.no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207,462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30.9%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attest.politiet.no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78,725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pass-og-id.politiet.no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54,893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www.udi.no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47,233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www.vegvesen.no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24,516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bnpoll.no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20,126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login.microsoftonline.com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17,633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2.6%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startsiden.abcnyheter.no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15,938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skatt.skatteetaten.no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com.google.android.gm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13,180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politietbooking.nemo-q.se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11,748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mosjoen.com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8,073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Search engines</a:t>
            </a:r>
            <a:endParaRPr lang="en-US" sz="1400" dirty="0"/>
          </a:p>
        </p:txBody>
      </p:sp>
      <p:graphicFrame>
        <p:nvGraphicFramePr>
          <p:cNvPr id="1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4,421,247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93.8%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Bing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200,274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DuckDuckGo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30,691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Yahoo!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21,609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Google News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13,433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Ecosia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6,507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4,704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Brave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4,561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ChatGPT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2,440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StartPage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2,006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 types</a:t>
            </a:r>
            <a:endParaRPr lang="en-US" sz="1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457200" y="1645920"/>
          <a:ext cx="548640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6309360" y="1234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</a:t>
            </a:r>
            <a:endParaRPr lang="en-US" sz="1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645920"/>
          <a:ext cx="539496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97280"/>
                <a:gridCol w="10972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Country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Norway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6,371,016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States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713,113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7.7%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Russia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573,450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United Kingdom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203,171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2.2%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Germany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183,643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Poland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120,849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Spain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119,928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Sweden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97,568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1.1%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Italy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73,095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Netherlands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69,469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Estonia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38,204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France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37,155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Bulgaria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35,369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Jordan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35,039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2062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Operating systems</a:t>
            </a:r>
            <a:endParaRPr lang="en-US" sz="1400" dirty="0"/>
          </a:p>
        </p:txBody>
      </p:sp>
      <p:graphicFrame>
        <p:nvGraphicFramePr>
          <p:cNvPr id="8" name="Chart 1" descr=""/>
          <p:cNvGraphicFramePr/>
          <p:nvPr/>
        </p:nvGraphicFramePr>
        <p:xfrm>
          <a:off x="457200" y="4572000"/>
          <a:ext cx="5486400" cy="16459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Insights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Computed locally: unusual periods vs the same weekday over the previous 8 weeks, and the biggest shifts in share.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676656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005840"/>
                <a:gridCol w="1188720"/>
                <a:gridCol w="1371600"/>
                <a:gridCol w="128016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Period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Direction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Peak vs normal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 vs expected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Likely explained by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 Jun – 22 Jul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+353%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+2,326,259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Dec – 24 Dec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−2,243,614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Christmas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 Oct – 26 Oct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+203%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+595,784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Oct – 2 Nov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+144%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+479,954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 Nov – 16 Nov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+98%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+336,757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Dec – 31 Dec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−80%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−298,421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Christmas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Nov – 8 Nov 2024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▲ Above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+88%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+224,973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Mar – 3 Apr 2026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▼ Below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−60%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−207,278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Easter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5943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Jun 2026 is left out: it looks only partly archived.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police reports are submitted online, and is it growing?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71.2K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71,172 police reports were submitted online in the period, on average 345 a day. From the first to the last 28 days the average went up 21%.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who start a report finish it, and where do they drop off?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44% of visits that press “Log in and report” end with a submitted report. The biggest drop is between logging in and creating the report: only 65% continue.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are counted per day and step. The numbers show how many reach each step, not exactly the same visits all the way through.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2971800"/>
                <a:gridCol w="929640"/>
                <a:gridCol w="929640"/>
                <a:gridCol w="92964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Step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 first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From previous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“Log in and report”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160,064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–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Created a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103,747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64.8%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Pressed “Submit”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74,388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46.5%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 submitted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71,172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95.7%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people running into errors or crashes in the report form?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crashes per 100 submitted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100 submitted reports there were 15.6 visits with a crash and 28.8 with validation errors. The crash rate went from 10.9 to 23.5 between the first and the last 28 days.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Crash = the “Anmeldelse: ErrorBoundary” event. Validation error = “Anmeldelse har valideringsfeil”.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go on to book a passport appointment or apply for a politiattest?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2.3M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clicks to passport booking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Passport appointment booking got 2,324,660 clicks (11,285 a day), 11 times as many as Online police report.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Measured as clicks on links to the services' domains (outlinks).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Service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Clicks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Passport and ID card booking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2,324,660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Online police report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215,215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Politiattest (police certificate)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88,327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Weapons register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83,311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Tips to the police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58,153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mobile behaviour differ from desktop?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are from mobile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74% of visits are from mobile. Desktop visits have 7.4 actions per visit against 4.3 on mobile, and last 5m 21s against 3m 10s. Reports submitted per 1,000 visits: 16.4 on desktop and 5.0 on mobile.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Reports and bookings are based on Matomo goals 10 and 12 (see Data health about goal names).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67097"/>
                <a:gridCol w="1267097"/>
                <a:gridCol w="1267097"/>
                <a:gridCol w="1267097"/>
                <a:gridCol w="1267097"/>
                <a:gridCol w="1267097"/>
                <a:gridCol w="1267097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Device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Time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Bookings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6,709,412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10s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148.4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Desktop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2,265,599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25.0%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5m 21s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144.3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Tablet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80,379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34.4%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3m 13s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173.7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use the site search?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visits use search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2.5% of visits use search (230,452 visits with search events). Matomo's search keyword report stopped on 27 Apr 2026; search is therefore measured with the “Søk” events, which are still tracked.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people find their way: menu, search or breadcrumbs?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menu opens per 1,000 visits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 1,000 visits the menu is opened 73 times, search 20 times, and the breadcrumb trail is used 28 times. Most clicked in the menu: Pass og ID-kort.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Tool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Per 1,000 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the menu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Opened search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Used the breadcrumb trail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channels bring engaged visitors?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7.6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actions per visit (Websites)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from websites have the most actions (7.6 per visit), while social networks have the fewest (2.4). The most submitted reports per 1,000 visits come from websites (13.4).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 visits are missing from the channel table because the Matomo export has no goal figures for them.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3931920"/>
          <a:ext cx="1124712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217420"/>
                <a:gridCol w="2217420"/>
                <a:gridCol w="2217420"/>
                <a:gridCol w="221742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Actions/visit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per 1,000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Websites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672,057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Campaigns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81,999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39.8%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Search engines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4,714,727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5.6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6.7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Social networks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149,185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27.5%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sections do people land on and leave straight away?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bounce rate on entry pages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 of visits that start on the most used entry pages leave without doing anything else. The highest bounce rate is on “politiloggen” with 43%.</a:t>
            </a:r>
            <a:endParaRPr lang="en-US" sz="1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 section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Entries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Bounce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tjenester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3,080,644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/index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2,020,420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om-politiet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893,951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665,462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24.9%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politiloggen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595,362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43.1%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nyheter-og-presse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329,850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/politiloggen?distrikt=oslo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194,519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35.6%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139,827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35.1%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131,925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kontakt-politiet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80,939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47.8%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share of visitors accept cookies?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accept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 of those who make a choice accept optional cookies (2,585,247 accepted, 724,940 declined).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Based on the “Klikk "Godta valgfrie" cookies” and “Klikk "Avslå valgfrie" cookies” events. Visits without a choice are not included.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there more errors, or is the site getting slower?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visits with JS errors per 1,000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112471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52 in 1,000 visits hit a JavaScript error (from 50 to 34 between the start and end of the period). Pages load in 0.97 seconds on average (from 1.00 to 1.12).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are counted per visit, not per event: a few visits can fire thousands of error events.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is Politiloggen used?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pageviews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Politiloggen accounts for 25% of all pageviews. The most viewed district is Oslo. In the app, for every 100 visits that fetch messages, 92 visits hit a request error.</a:t>
            </a:r>
            <a:endParaRPr lang="en-US" sz="1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4892040"/>
                <a:gridCol w="86868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District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Pageviews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Oslo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768,072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311,529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Trøndelag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249,995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Møre og Romsdal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217,684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189,621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Agder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165,434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Sør-Øst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155,235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Innlandet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136,545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Vest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85,345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Nordland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78,905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Troms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74,193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Finnmark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36,804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incident types are reported most?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5029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69%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457200" y="2103120"/>
            <a:ext cx="5029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quick choices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2651760"/>
            <a:ext cx="51206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Noen har stjålet noe (tyveri) is the most common quick choice in the report form (69% of choices), ahead of Noen har ødelagt noe (skadeverk).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566928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8987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quick choices in the form are tracked by name; other types are rolled into Matomo's “Others”.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1325880"/>
          <a:ext cx="57607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914400"/>
                <a:gridCol w="914400"/>
              </a:tblGrid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Incident type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Visits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Share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stjålet noe (tyveri)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51,436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68.7%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ødelagt noe (skadeverk)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14,361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19.2%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Noen har brutt seg inn et sted (innbrudd)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7,709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10.3%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Registreringsskilt (kjennemerke)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1,370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0B0B0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1.8%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0B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the data</a:t>
            </a:r>
            <a:endParaRPr lang="en-US" sz="22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4712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6492240"/>
              </a:tblGrid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EC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Last day looks complete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 Jun 2026: 7,264 visits, 18% of the previous 28-day average — probably exported before the day was fully archived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report has data for every day in the report window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site-search: 1 day(s) missing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Reports hitting Matomo's 500-row cap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cities (167 days), events-actions (1 days), events-names (206 days), page-urls (111 days), referrer-websites (2 days), referrers-all (2 d…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cover the whole 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Detailed reports start 1 Dec 2025; daily totals start 1 Jan 2023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! Warning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tracking started or stopped mid-period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site-search stopped 27 Apr 2026 (known); Finn - Søk stopped 26 Feb 2026; breadcrumbs stopped 4 May 2026; Finn stopped 26 Feb 2026; klikk …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 Info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Goal names from Matomo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goals.json — goal names are inferred from the data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nb_visits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66,216,462 vs 66,214,825 (0.0025%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nb_actions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300,705,165 vs 300,696,563 (0.0029%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bounce_count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28,780,774 vs 28,780,296 (0.0017%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✓ Pass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Daily sum_visit_length vs Matomo period 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52514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10,578,297,025 vs 10,577,953,899 (0.0032% difference)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1E0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512064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Detailed report tables cover 1 Dec 2025 – 24 Jun 2026 (206 days), the part of the range with detailed data.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Some Matomo reports are capped at 500 rows per day; smaller entries are rolled into “Others”.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251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Direct visits are derived as total visits minus all other channels.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3856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898781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Politiet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Politiet.no web analytics – All data: 1 Jan 2023 – 24 Jun 2026</dc:title>
  <dc:subject>PptxGenJS Presentation</dc:subject>
  <dc:creator>PptxGenJS</dc:creator>
  <cp:lastModifiedBy>PptxGenJS</cp:lastModifiedBy>
  <cp:revision>1</cp:revision>
  <dcterms:created xsi:type="dcterms:W3CDTF">2026-10-15T12:04:15Z</dcterms:created>
  <dcterms:modified xsi:type="dcterms:W3CDTF">2026-10-15T12:04:15Z</dcterms:modified>
</cp:coreProperties>
</file>