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13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14.xml" ContentType="application/vnd.openxmlformats-officedocument.drawingml.chart+xml"/>
  <Override PartName="/ppt/charts/chart315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16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17.xml" ContentType="application/vnd.openxmlformats-officedocument.drawingml.chart+xml"/>
  <Override PartName="/ppt/charts/chart318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3.xlsx"/></Relationships>
</file>

<file path=ppt/charts/_rels/chart3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4.xlsx"/></Relationships>
</file>

<file path=ppt/charts/_rels/chart31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5.xlsx"/></Relationships>
</file>

<file path=ppt/charts/_rels/chart3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6.xlsx"/></Relationships>
</file>

<file path=ppt/charts/_rels/chart31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7.xlsx"/></Relationships>
</file>

<file path=ppt/charts/_rels/chart3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8.xlsx"/></Relationships>
</file>

<file path=ppt/charts/chart3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Sheet1!$A$2:$A$54</c:f>
              <c:multiLvlStrCache>
                <c:ptCount val="53"/>
                <c:lvl>
                  <c:pt idx="0">
                    <c:v>23. juni</c:v>
                  </c:pt>
                  <c:pt idx="1">
                    <c:v>30. juni</c:v>
                  </c:pt>
                  <c:pt idx="2">
                    <c:v>7. juli</c:v>
                  </c:pt>
                  <c:pt idx="3">
                    <c:v>14. juli</c:v>
                  </c:pt>
                  <c:pt idx="4">
                    <c:v>21. juli</c:v>
                  </c:pt>
                  <c:pt idx="5">
                    <c:v>28. juli</c:v>
                  </c:pt>
                  <c:pt idx="6">
                    <c:v>4. aug.</c:v>
                  </c:pt>
                  <c:pt idx="7">
                    <c:v>11. aug.</c:v>
                  </c:pt>
                  <c:pt idx="8">
                    <c:v>18. aug.</c:v>
                  </c:pt>
                  <c:pt idx="9">
                    <c:v>25. aug.</c:v>
                  </c:pt>
                  <c:pt idx="10">
                    <c:v>1. sep.</c:v>
                  </c:pt>
                  <c:pt idx="11">
                    <c:v>8. sep.</c:v>
                  </c:pt>
                  <c:pt idx="12">
                    <c:v>15. sep.</c:v>
                  </c:pt>
                  <c:pt idx="13">
                    <c:v>22. sep.</c:v>
                  </c:pt>
                  <c:pt idx="14">
                    <c:v>29. sep.</c:v>
                  </c:pt>
                  <c:pt idx="15">
                    <c:v>6. okt.</c:v>
                  </c:pt>
                  <c:pt idx="16">
                    <c:v>13. okt.</c:v>
                  </c:pt>
                  <c:pt idx="17">
                    <c:v>20. okt.</c:v>
                  </c:pt>
                  <c:pt idx="18">
                    <c:v>27. okt.</c:v>
                  </c:pt>
                  <c:pt idx="19">
                    <c:v>3. nov.</c:v>
                  </c:pt>
                  <c:pt idx="20">
                    <c:v>10. nov.</c:v>
                  </c:pt>
                  <c:pt idx="21">
                    <c:v>17. nov.</c:v>
                  </c:pt>
                  <c:pt idx="22">
                    <c:v>24. nov.</c:v>
                  </c:pt>
                  <c:pt idx="23">
                    <c:v>1. des.</c:v>
                  </c:pt>
                  <c:pt idx="24">
                    <c:v>8. des.</c:v>
                  </c:pt>
                  <c:pt idx="25">
                    <c:v>15. des.</c:v>
                  </c:pt>
                  <c:pt idx="26">
                    <c:v>22. des.</c:v>
                  </c:pt>
                  <c:pt idx="27">
                    <c:v>29. des.</c:v>
                  </c:pt>
                  <c:pt idx="28">
                    <c:v>5. jan.</c:v>
                  </c:pt>
                  <c:pt idx="29">
                    <c:v>12. jan.</c:v>
                  </c:pt>
                  <c:pt idx="30">
                    <c:v>19. jan.</c:v>
                  </c:pt>
                  <c:pt idx="31">
                    <c:v>26. jan.</c:v>
                  </c:pt>
                  <c:pt idx="32">
                    <c:v>2. feb.</c:v>
                  </c:pt>
                  <c:pt idx="33">
                    <c:v>9. feb.</c:v>
                  </c:pt>
                  <c:pt idx="34">
                    <c:v>16. feb.</c:v>
                  </c:pt>
                  <c:pt idx="35">
                    <c:v>23. feb.</c:v>
                  </c:pt>
                  <c:pt idx="36">
                    <c:v>2. mars</c:v>
                  </c:pt>
                  <c:pt idx="37">
                    <c:v>9. mars</c:v>
                  </c:pt>
                  <c:pt idx="38">
                    <c:v>16. mars</c:v>
                  </c:pt>
                  <c:pt idx="39">
                    <c:v>23. mars</c:v>
                  </c:pt>
                  <c:pt idx="40">
                    <c:v>30. mars</c:v>
                  </c:pt>
                  <c:pt idx="41">
                    <c:v>6. apr.</c:v>
                  </c:pt>
                  <c:pt idx="42">
                    <c:v>13. apr.</c:v>
                  </c:pt>
                  <c:pt idx="43">
                    <c:v>20. apr.</c:v>
                  </c:pt>
                  <c:pt idx="44">
                    <c:v>27. apr.</c:v>
                  </c:pt>
                  <c:pt idx="45">
                    <c:v>4. mai</c:v>
                  </c:pt>
                  <c:pt idx="46">
                    <c:v>11. mai</c:v>
                  </c:pt>
                  <c:pt idx="47">
                    <c:v>18. mai</c:v>
                  </c:pt>
                  <c:pt idx="48">
                    <c:v>25. mai</c:v>
                  </c:pt>
                  <c:pt idx="49">
                    <c:v>1. juni</c:v>
                  </c:pt>
                  <c:pt idx="50">
                    <c:v>8. juni</c:v>
                  </c:pt>
                  <c:pt idx="51">
                    <c:v>15. juni</c:v>
                  </c:pt>
                  <c:pt idx="52">
                    <c:v>22. juni</c:v>
                  </c:pt>
                </c:lvl>
              </c:multiLvlStrCache>
            </c:multiLvlStr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211215</c:v>
                </c:pt>
                <c:pt idx="1">
                  <c:v>292841</c:v>
                </c:pt>
                <c:pt idx="2">
                  <c:v>264832</c:v>
                </c:pt>
                <c:pt idx="3">
                  <c:v>260361</c:v>
                </c:pt>
                <c:pt idx="4">
                  <c:v>277243</c:v>
                </c:pt>
                <c:pt idx="5">
                  <c:v>278429</c:v>
                </c:pt>
                <c:pt idx="6">
                  <c:v>312876</c:v>
                </c:pt>
                <c:pt idx="7">
                  <c:v>295549</c:v>
                </c:pt>
                <c:pt idx="8">
                  <c:v>295338</c:v>
                </c:pt>
                <c:pt idx="9">
                  <c:v>313805</c:v>
                </c:pt>
                <c:pt idx="10">
                  <c:v>314625</c:v>
                </c:pt>
                <c:pt idx="11">
                  <c:v>308231</c:v>
                </c:pt>
                <c:pt idx="12">
                  <c:v>303796</c:v>
                </c:pt>
                <c:pt idx="13">
                  <c:v>306169</c:v>
                </c:pt>
                <c:pt idx="14">
                  <c:v>307411</c:v>
                </c:pt>
                <c:pt idx="15">
                  <c:v>309806</c:v>
                </c:pt>
                <c:pt idx="16">
                  <c:v>328842</c:v>
                </c:pt>
                <c:pt idx="17">
                  <c:v>311957</c:v>
                </c:pt>
                <c:pt idx="18">
                  <c:v>299491</c:v>
                </c:pt>
                <c:pt idx="19">
                  <c:v>293604</c:v>
                </c:pt>
                <c:pt idx="20">
                  <c:v>282511</c:v>
                </c:pt>
                <c:pt idx="21">
                  <c:v>276048</c:v>
                </c:pt>
                <c:pt idx="22">
                  <c:v>281269</c:v>
                </c:pt>
                <c:pt idx="23">
                  <c:v>266590</c:v>
                </c:pt>
                <c:pt idx="24">
                  <c:v>272337</c:v>
                </c:pt>
                <c:pt idx="25">
                  <c:v>264693</c:v>
                </c:pt>
                <c:pt idx="26">
                  <c:v>196983</c:v>
                </c:pt>
                <c:pt idx="27">
                  <c:v>271462</c:v>
                </c:pt>
                <c:pt idx="28">
                  <c:v>337197</c:v>
                </c:pt>
                <c:pt idx="29">
                  <c:v>332035</c:v>
                </c:pt>
                <c:pt idx="30">
                  <c:v>325800</c:v>
                </c:pt>
                <c:pt idx="31">
                  <c:v>322709</c:v>
                </c:pt>
                <c:pt idx="32">
                  <c:v>324615</c:v>
                </c:pt>
                <c:pt idx="33">
                  <c:v>338283</c:v>
                </c:pt>
                <c:pt idx="34">
                  <c:v>345443</c:v>
                </c:pt>
                <c:pt idx="35">
                  <c:v>329936</c:v>
                </c:pt>
                <c:pt idx="36">
                  <c:v>337151</c:v>
                </c:pt>
                <c:pt idx="37">
                  <c:v>349453</c:v>
                </c:pt>
                <c:pt idx="38">
                  <c:v>358128</c:v>
                </c:pt>
                <c:pt idx="39">
                  <c:v>162274</c:v>
                </c:pt>
                <c:pt idx="40">
                  <c:v>275638</c:v>
                </c:pt>
                <c:pt idx="41">
                  <c:v>363855</c:v>
                </c:pt>
                <c:pt idx="42">
                  <c:v>369707</c:v>
                </c:pt>
                <c:pt idx="43">
                  <c:v>365904</c:v>
                </c:pt>
                <c:pt idx="44">
                  <c:v>355947</c:v>
                </c:pt>
                <c:pt idx="45">
                  <c:v>370141</c:v>
                </c:pt>
                <c:pt idx="46">
                  <c:v>334909</c:v>
                </c:pt>
                <c:pt idx="47">
                  <c:v>381148</c:v>
                </c:pt>
                <c:pt idx="48">
                  <c:v>359083</c:v>
                </c:pt>
                <c:pt idx="49">
                  <c:v>268325</c:v>
                </c:pt>
                <c:pt idx="50">
                  <c:v>272745</c:v>
                </c:pt>
                <c:pt idx="51">
                  <c:v>269967</c:v>
                </c:pt>
                <c:pt idx="52">
                  <c:v>96754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7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Kampanjer</c:v>
                  </c:pt>
                  <c:pt idx="1">
                    <c:v>Sosiale medier</c:v>
                  </c:pt>
                  <c:pt idx="2">
                    <c:v>Nettsteder</c:v>
                  </c:pt>
                  <c:pt idx="3">
                    <c:v>Direkte*</c:v>
                  </c:pt>
                  <c:pt idx="4">
                    <c:v>Søkemotorer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0.008894361036496394</c:v>
                </c:pt>
                <c:pt idx="1">
                  <c:v>0.016181968697541613</c:v>
                </c:pt>
                <c:pt idx="2">
                  <c:v>0.07289744503109376</c:v>
                </c:pt>
                <c:pt idx="3">
                  <c:v>0.39062384073606293</c:v>
                </c:pt>
                <c:pt idx="4">
                  <c:v>0.5114023844988054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Snitt 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søndag</c:v>
                  </c:pt>
                  <c:pt idx="1">
                    <c:v>lørdag</c:v>
                  </c:pt>
                  <c:pt idx="2">
                    <c:v>fredag</c:v>
                  </c:pt>
                  <c:pt idx="3">
                    <c:v>torsdag</c:v>
                  </c:pt>
                  <c:pt idx="4">
                    <c:v>onsdag</c:v>
                  </c:pt>
                  <c:pt idx="5">
                    <c:v>tirsdag</c:v>
                  </c:pt>
                  <c:pt idx="6">
                    <c:v>mandag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36983</c:v>
                </c:pt>
                <c:pt idx="1">
                  <c:v>31912</c:v>
                </c:pt>
                <c:pt idx="2">
                  <c:v>41899</c:v>
                </c:pt>
                <c:pt idx="3">
                  <c:v>46306</c:v>
                </c:pt>
                <c:pt idx="4">
                  <c:v>47129</c:v>
                </c:pt>
                <c:pt idx="5">
                  <c:v>50028</c:v>
                </c:pt>
                <c:pt idx="6">
                  <c:v>51482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Sidevisninger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/politiloggen?distrikt=trondelag</c:v>
                  </c:pt>
                  <c:pt idx="1">
                    <c:v>/politiloggen?distrikt=ost</c:v>
                  </c:pt>
                  <c:pt idx="2">
                    <c:v>aktuelt-tall-og-fakta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249995</c:v>
                </c:pt>
                <c:pt idx="1">
                  <c:v>311529</c:v>
                </c:pt>
                <c:pt idx="2">
                  <c:v>323884</c:v>
                </c:pt>
                <c:pt idx="3">
                  <c:v>436603</c:v>
                </c:pt>
                <c:pt idx="4">
                  <c:v>708708</c:v>
                </c:pt>
                <c:pt idx="5">
                  <c:v>768072</c:v>
                </c:pt>
                <c:pt idx="6">
                  <c:v>1477740</c:v>
                </c:pt>
                <c:pt idx="7">
                  <c:v>1634903</c:v>
                </c:pt>
                <c:pt idx="8">
                  <c:v>2157383</c:v>
                </c:pt>
                <c:pt idx="9">
                  <c:v>2633467</c:v>
                </c:pt>
                <c:pt idx="10">
                  <c:v>5411793</c:v>
                </c:pt>
                <c:pt idx="11">
                  <c:v>7850830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0.00001486027222283206</c:v>
                </c:pt>
                <c:pt idx="1">
                  <c:v>0.0032698022347246165</c:v>
                </c:pt>
                <c:pt idx="2">
                  <c:v>0.008718641029189914</c:v>
                </c:pt>
                <c:pt idx="3">
                  <c:v>0.014471084947390297</c:v>
                </c:pt>
                <c:pt idx="4">
                  <c:v>0.24574757582318316</c:v>
                </c:pt>
                <c:pt idx="5">
                  <c:v>0.7277641516433292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0.005146535300413962</c:v>
                </c:pt>
                <c:pt idx="1">
                  <c:v>0.0653297700497613</c:v>
                </c:pt>
                <c:pt idx="2">
                  <c:v>0.1809921498713773</c:v>
                </c:pt>
                <c:pt idx="3">
                  <c:v>0.21919747587971727</c:v>
                </c:pt>
                <c:pt idx="4">
                  <c:v>0.5251917408993306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 · Siste 12 måneder: 25. juni 2025 – 24. juni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1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14.xml"/><Relationship Id="rId2" Type="http://schemas.openxmlformats.org/officeDocument/2006/relationships/chart" Target="/ppt/charts/chart31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1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17.xml"/><Relationship Id="rId2" Type="http://schemas.openxmlformats.org/officeDocument/2006/relationships/chart" Target="/ppt/charts/chart31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12 måneder: 25. juni 2025 – 24. juni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Generert 15. okt. 2026 fra Matomo-eksporten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Nøkkeltall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12 måneder: 25. juni 2025 – 24. juni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15,9 mill.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−51,4 % mot forrige periode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Sidevisninger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Ingen sammenligningsperiode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5,4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+48,7 % mot forrige periode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30,1 %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−42,1 % mot forrige periode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tid på nettstedet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min 39 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+89,1 % mot forrige periode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måloppnåelse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 mill.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+109,1 % mot forrige periode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Tabellene med detaljerte rapporter dekker 1. des. 2025 – 24. juni 2026 (206 dager), den delen av perioden som har detaljerte data.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per uke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12 måneder: 25. juni 2025 – 24. juni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Uvanlig: 3. juni–7. juni (−39 %) · 16. jan. (+37 %) · 8. jan. (+31 %)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og når folk besøker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Tabellene med detaljerte rapporter dekker 1. des. 2025 – 24. juni 2026 (206 dager), den delen av perioden som har detaljerte data.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Kanaler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Beregnet: totalt antall besøk minus alle andre kanaler.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besøk per ukedag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grupperer sider etter øverste nivå i adressen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besøkende kommer fra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Henvisende nettsteder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207 462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78 725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54 893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47 233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24 516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3,6 %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20 126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17 633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2,6 %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15 938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14 561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13 180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11 748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mosjoen.com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8 073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Søkemotorer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4 421 247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93,8 %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200 274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30 691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21 609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13 433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6 507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4 704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4 561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2 440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2 006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Publikum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Enhetstyper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6 371 016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713 113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573 450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203 171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183 643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120 849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119 928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97 568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73 095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69 469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38 204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37 155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35 369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35 039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Operativsystemer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Innsikt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Beregnet lokalt: uvanlige perioder mot samme ukedag de 8 foregående ukene, og de største endringene i andel.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Retning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Topp mot normalt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 mot forventet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Trolig forklart av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mars – 3. apr.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−207 278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påske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 des. – 26. des. 2025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−44 %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−84 194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 juni – 7. juni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14. mai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−15 798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Kristi himmelfartsdag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 jan.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Over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+13 786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 jan.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Over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+13 056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 juni 2026 er utelatt: dagen ser ut til å være bare delvis arkivert.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anmeldelser sendes inn digitalt, og øker 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71,2k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sendt inn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71 172 anmeldelser ble sendt inn digitalt i perioden, i snitt 345 per dag. Fra de første til de siste 28 dagene gikk snittet opp 21 %.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av dem som starter en anmeldelse, fullfører – og hvor faller de fra?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fullfører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 av besøkene som trykker «Logg inn og anmeld», ender med en innsendt anmeldelse. Største frafall er mellom innlogging og opprettet anmeldelse: bare 65 % går videre.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telles per dag og steg. Tallene viser hvor mange som når hvert steg, ikke nøyaktig de samme besøkene gjennom hele løpet.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 første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 forrige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«Logg inn og anmeld»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160 064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Opprettet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103 747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«Send inn»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74 388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 sendt inn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71 172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Møter folk feil eller krasj i anmeldelsesskjemaet?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15,6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per 100 innsendte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innsendte anmeldelser var det 15,6 besøk med krasj og 28,8 med valideringsfeil. Krasjraten gikk fra 10,9 til 23,5 fra de første til de siste 28 dagene.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= hendelsen «Anmeldelse: ErrorBoundary». Valideringsfeil = «Anmeldelse har valideringsfeil».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går videre til timebestilling for pass eller til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2,3 mill.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klikk til timebestilling pass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Timebestilling for pass fikk 2 324 660 klikk (11 285 per dag), 11 ganger så mange som Digital anmeldelse.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Målt som klikk på lenker til tjenestenes domener (utgående lenker).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Klikk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Timebestilling pass og ID-kort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2 324 660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Digital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215 215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88 327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Våpenregisteret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83 311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til 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58 153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skiller atferden på mobil seg fra PC?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er fra mobil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74 % av besøkene er fra mobil. PC-besøk har 7,4 handlinger per besøk mot 4,3 på mobil, og varer 5 min 21 s mot 3 min 10 s. Innsendte anmeldelser per 1 000 besøk: 16,4 på PC og 5,0 på mobil.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og timebestillinger bygger på Matomo-mål 10 og 12 (se Datakvalitet om målnavn).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Enhet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Timebest.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6 709 412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10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148,4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2 265 599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min 21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144,3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Nettbrett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80 379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13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173,7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bruker søket på nettstedet?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bruker 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2,5 % av besøkene bruker søk (230 452 besøk med søkehendelser). Søkeordrapporten i Matomo stoppet 27. apr. 2026; søk måles derfor med «Søk»-hendelsene, som fortsatt spores.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finner folk frem: meny, søk eller brødsmuler?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menyåpninger per 1 000 besøk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1 000 besøk åpnes menyen 73 ganger, søket 20 ganger, og brødsmulestien brukes 28 ganger. Mest klikket i menyen: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Verktøy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1 000 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menyen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søket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Brukte brødsmulesti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kanaler gir engasjerte besøk?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7,6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 (Nettsteder)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fra nettsteder har flest handlinger (7,6 per besøk), mens sosiale medier har færrest (2,4). Flest innsendte anmeldelser per 1 000 besøk kommer fra nettsteder (13,4).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Direkte besøk mangler i kanaltabellen fordi Matomo-eksporten ikke har måltall for dem.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Kanal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672 057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81 999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4 714 727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Sosiale medier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149 185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seksjoner lander folk på og forlater med en gang?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 på inngangssidene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30 % av besøkene som starter på de mest brukte inngangssidene, forlater nettstedet uten å gjøre noe mer. Høyest fluktfrekvens har «politiloggen» med 43 %.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Inngangsseksjon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3 080 644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2 020 420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893 951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665 462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595 362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329 850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194 519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139 827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131 925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80 939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stor andel godtar informasjonskapsler?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godtar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 av dem som tar et valg, godtar valgfrie informasjonskapsler (2 585 247 godtok, 724 940 avslo).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Bygger på hendelsene «Klikk "Godta valgfrie" cookies» og «Klikk "Avslå valgfrie" cookies». Besøk uten valg er ikke med.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Får folk flere feil, eller blir nettstedet tregere?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JS-feil per 1 000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 av 1 000 besøk får en JavaScript-feil (fra 50 til 34 mellom starten og slutten av perioden). Sidene laster i snitt på 0,97 sekunder (fra 1,00 til 1,12).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Feil telles per besøk, ikke per hendelse: noen få besøk kan utløse tusenvis av feilhendelser.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brukes Politiloggen?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sidevisningene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står for 25 % av alle sidevisninger. Mest sett distrikt er Oslo. I appen: for hver 100 besøk som henter meldinger, får 92 besøk en forespørselsfeil.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Sidevisninger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768 072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311 529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249 995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217 684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189 621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165 434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155 235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136 545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85 345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78 905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74 193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36 804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hendelsestyper anmeldes oftest?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hurtigvalgene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er det vanligste hurtigvalget i anmeldelsesskjemaet (69 % av valgene), foran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hurtigvalgene i skjemaet spores med navn; øvrige typer er samlet i Matomos «Others».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Hendelsestype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51 436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14 361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7 709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1 370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 dataene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Kontroll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Siste dag ser komplett ut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juni 2026: 7 264 besøk, 18 % av snittet for de 28 foregående dagene – trolig eksportert før dagen var ferdig arkivert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Alle rapporter har data for hver dag i rapportperioden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dag(er) mangler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Rapporter som når Matomos grense på 500 rader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dager), events-actions (1 dager), events-names (206 dager), page-urls (111 dager), referrer-websites (2 dager), referrers-all…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dekker hele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starter 1. des. 2025; daglige totaler starter 1. jan.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Sporing har ikke startet eller stoppet midt i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stoppet 27. apr. 2026 (kjent); Finn - Søk stoppet 26. feb. 2026; breadcrumbs stoppet 4. mai 2026; Finn stoppet 26. feb. 2026;…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Målnavn fra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Ingen goals.json – målnavn er antatt ut fra dataene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nb_visits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66 216 462 mot 66 214 825 (0,0025 %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nb_actions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300 705 165 mot 300 696 563 (0,0029 %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bounce_count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28 780 774 mot 28 780 296 (0,0017 %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sum_visit_length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10 578 297 025 mot 10 577 953 899 (0,0032 %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Tabellene med detaljerte rapporter dekker 1. des. 2025 – 24. juni 2026 (206 dager), den delen av perioden som har detaljerte data.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Enkelte Matomo-rapporter er begrenset til 500 rader per dag; mindre oppføringer er samlet i «Others».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Direkte besøk er beregnet som totalt antall besøk minus alle andre kanaler.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Nettanalyse for politiet.no – Siste 12 måneder: 25. juni 2025 – 24. juni 2026</dc:title>
  <dc:subject>PptxGenJS Presentation</dc:subject>
  <dc:creator>PptxGenJS</dc:creator>
  <cp:lastModifiedBy>PptxGenJS</cp:lastModifiedBy>
  <cp:revision>1</cp:revision>
  <dcterms:created xsi:type="dcterms:W3CDTF">2026-10-15T11:20:09Z</dcterms:created>
  <dcterms:modified xsi:type="dcterms:W3CDTF">2026-10-15T11:20:09Z</dcterms:modified>
</cp:coreProperties>
</file>