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343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344.xml" ContentType="application/vnd.openxmlformats-officedocument.drawingml.chart+xml"/>
  <Override PartName="/ppt/charts/chart345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346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347.xml" ContentType="application/vnd.openxmlformats-officedocument.drawingml.chart+xml"/>
  <Override PartName="/ppt/charts/chart348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charts/_rels/chart34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43.xlsx"/></Relationships>
</file>

<file path=ppt/charts/_rels/chart34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44.xlsx"/></Relationships>
</file>

<file path=ppt/charts/_rels/chart34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45.xlsx"/></Relationships>
</file>

<file path=ppt/charts/_rels/chart34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46.xlsx"/></Relationships>
</file>

<file path=ppt/charts/_rels/chart34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47.xlsx"/></Relationships>
</file>

<file path=ppt/charts/_rels/chart34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48.xlsx"/></Relationships>
</file>

<file path=ppt/charts/chart3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Visits</c:v>
                </c:pt>
              </c:strCache>
            </c:strRef>
          </c:tx>
          <c:spPr>
            <a:solidFill>
              <a:srgbClr val="2A78D6"/>
            </a:solidFill>
            <a:ln w="25400" cap="flat">
              <a:solidFill>
                <a:srgbClr val="2A78D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2A78D6"/>
              </a:solidFill>
              <a:ln w="9525" cap="flat">
                <a:solidFill>
                  <a:srgbClr val="2A78D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Sheet1!$A$2:$A$91</c:f>
              <c:multiLvlStrCache>
                <c:ptCount val="90"/>
                <c:lvl>
                  <c:pt idx="0">
                    <c:v>27 Mar</c:v>
                  </c:pt>
                  <c:pt idx="1">
                    <c:v>28 Mar</c:v>
                  </c:pt>
                  <c:pt idx="2">
                    <c:v>29 Mar</c:v>
                  </c:pt>
                  <c:pt idx="3">
                    <c:v>30 Mar</c:v>
                  </c:pt>
                  <c:pt idx="4">
                    <c:v>31 Mar</c:v>
                  </c:pt>
                  <c:pt idx="5">
                    <c:v>1 Apr</c:v>
                  </c:pt>
                  <c:pt idx="6">
                    <c:v>2 Apr</c:v>
                  </c:pt>
                  <c:pt idx="7">
                    <c:v>3 Apr</c:v>
                  </c:pt>
                  <c:pt idx="8">
                    <c:v>4 Apr</c:v>
                  </c:pt>
                  <c:pt idx="9">
                    <c:v>5 Apr</c:v>
                  </c:pt>
                  <c:pt idx="10">
                    <c:v>6 Apr</c:v>
                  </c:pt>
                  <c:pt idx="11">
                    <c:v>7 Apr</c:v>
                  </c:pt>
                  <c:pt idx="12">
                    <c:v>8 Apr</c:v>
                  </c:pt>
                  <c:pt idx="13">
                    <c:v>9 Apr</c:v>
                  </c:pt>
                  <c:pt idx="14">
                    <c:v>10 Apr</c:v>
                  </c:pt>
                  <c:pt idx="15">
                    <c:v>11 Apr</c:v>
                  </c:pt>
                  <c:pt idx="16">
                    <c:v>12 Apr</c:v>
                  </c:pt>
                  <c:pt idx="17">
                    <c:v>13 Apr</c:v>
                  </c:pt>
                  <c:pt idx="18">
                    <c:v>14 Apr</c:v>
                  </c:pt>
                  <c:pt idx="19">
                    <c:v>15 Apr</c:v>
                  </c:pt>
                  <c:pt idx="20">
                    <c:v>16 Apr</c:v>
                  </c:pt>
                  <c:pt idx="21">
                    <c:v>17 Apr</c:v>
                  </c:pt>
                  <c:pt idx="22">
                    <c:v>18 Apr</c:v>
                  </c:pt>
                  <c:pt idx="23">
                    <c:v>19 Apr</c:v>
                  </c:pt>
                  <c:pt idx="24">
                    <c:v>20 Apr</c:v>
                  </c:pt>
                  <c:pt idx="25">
                    <c:v>21 Apr</c:v>
                  </c:pt>
                  <c:pt idx="26">
                    <c:v>22 Apr</c:v>
                  </c:pt>
                  <c:pt idx="27">
                    <c:v>23 Apr</c:v>
                  </c:pt>
                  <c:pt idx="28">
                    <c:v>24 Apr</c:v>
                  </c:pt>
                  <c:pt idx="29">
                    <c:v>25 Apr</c:v>
                  </c:pt>
                  <c:pt idx="30">
                    <c:v>26 Apr</c:v>
                  </c:pt>
                  <c:pt idx="31">
                    <c:v>27 Apr</c:v>
                  </c:pt>
                  <c:pt idx="32">
                    <c:v>28 Apr</c:v>
                  </c:pt>
                  <c:pt idx="33">
                    <c:v>29 Apr</c:v>
                  </c:pt>
                  <c:pt idx="34">
                    <c:v>30 Apr</c:v>
                  </c:pt>
                  <c:pt idx="35">
                    <c:v>1 May</c:v>
                  </c:pt>
                  <c:pt idx="36">
                    <c:v>2 May</c:v>
                  </c:pt>
                  <c:pt idx="37">
                    <c:v>3 May</c:v>
                  </c:pt>
                  <c:pt idx="38">
                    <c:v>4 May</c:v>
                  </c:pt>
                  <c:pt idx="39">
                    <c:v>5 May</c:v>
                  </c:pt>
                  <c:pt idx="40">
                    <c:v>6 May</c:v>
                  </c:pt>
                  <c:pt idx="41">
                    <c:v>7 May</c:v>
                  </c:pt>
                  <c:pt idx="42">
                    <c:v>8 May</c:v>
                  </c:pt>
                  <c:pt idx="43">
                    <c:v>9 May</c:v>
                  </c:pt>
                  <c:pt idx="44">
                    <c:v>10 May</c:v>
                  </c:pt>
                  <c:pt idx="45">
                    <c:v>11 May</c:v>
                  </c:pt>
                  <c:pt idx="46">
                    <c:v>12 May</c:v>
                  </c:pt>
                  <c:pt idx="47">
                    <c:v>13 May</c:v>
                  </c:pt>
                  <c:pt idx="48">
                    <c:v>14 May</c:v>
                  </c:pt>
                  <c:pt idx="49">
                    <c:v>15 May</c:v>
                  </c:pt>
                  <c:pt idx="50">
                    <c:v>16 May</c:v>
                  </c:pt>
                  <c:pt idx="51">
                    <c:v>17 May</c:v>
                  </c:pt>
                  <c:pt idx="52">
                    <c:v>18 May</c:v>
                  </c:pt>
                  <c:pt idx="53">
                    <c:v>19 May</c:v>
                  </c:pt>
                  <c:pt idx="54">
                    <c:v>20 May</c:v>
                  </c:pt>
                  <c:pt idx="55">
                    <c:v>21 May</c:v>
                  </c:pt>
                  <c:pt idx="56">
                    <c:v>22 May</c:v>
                  </c:pt>
                  <c:pt idx="57">
                    <c:v>23 May</c:v>
                  </c:pt>
                  <c:pt idx="58">
                    <c:v>24 May</c:v>
                  </c:pt>
                  <c:pt idx="59">
                    <c:v>25 May</c:v>
                  </c:pt>
                  <c:pt idx="60">
                    <c:v>26 May</c:v>
                  </c:pt>
                  <c:pt idx="61">
                    <c:v>27 May</c:v>
                  </c:pt>
                  <c:pt idx="62">
                    <c:v>28 May</c:v>
                  </c:pt>
                  <c:pt idx="63">
                    <c:v>29 May</c:v>
                  </c:pt>
                  <c:pt idx="64">
                    <c:v>30 May</c:v>
                  </c:pt>
                  <c:pt idx="65">
                    <c:v>31 May</c:v>
                  </c:pt>
                  <c:pt idx="66">
                    <c:v>1 Jun</c:v>
                  </c:pt>
                  <c:pt idx="67">
                    <c:v>2 Jun</c:v>
                  </c:pt>
                  <c:pt idx="68">
                    <c:v>3 Jun</c:v>
                  </c:pt>
                  <c:pt idx="69">
                    <c:v>4 Jun</c:v>
                  </c:pt>
                  <c:pt idx="70">
                    <c:v>5 Jun</c:v>
                  </c:pt>
                  <c:pt idx="71">
                    <c:v>6 Jun</c:v>
                  </c:pt>
                  <c:pt idx="72">
                    <c:v>7 Jun</c:v>
                  </c:pt>
                  <c:pt idx="73">
                    <c:v>8 Jun</c:v>
                  </c:pt>
                  <c:pt idx="74">
                    <c:v>9 Jun</c:v>
                  </c:pt>
                  <c:pt idx="75">
                    <c:v>10 Jun</c:v>
                  </c:pt>
                  <c:pt idx="76">
                    <c:v>11 Jun</c:v>
                  </c:pt>
                  <c:pt idx="77">
                    <c:v>12 Jun</c:v>
                  </c:pt>
                  <c:pt idx="78">
                    <c:v>13 Jun</c:v>
                  </c:pt>
                  <c:pt idx="79">
                    <c:v>14 Jun</c:v>
                  </c:pt>
                  <c:pt idx="80">
                    <c:v>15 Jun</c:v>
                  </c:pt>
                  <c:pt idx="81">
                    <c:v>16 Jun</c:v>
                  </c:pt>
                  <c:pt idx="82">
                    <c:v>17 Jun</c:v>
                  </c:pt>
                  <c:pt idx="83">
                    <c:v>18 Jun</c:v>
                  </c:pt>
                  <c:pt idx="84">
                    <c:v>19 Jun</c:v>
                  </c:pt>
                  <c:pt idx="85">
                    <c:v>20 Jun</c:v>
                  </c:pt>
                  <c:pt idx="86">
                    <c:v>21 Jun</c:v>
                  </c:pt>
                  <c:pt idx="87">
                    <c:v>22 Jun</c:v>
                  </c:pt>
                  <c:pt idx="88">
                    <c:v>23 Jun</c:v>
                  </c:pt>
                  <c:pt idx="89">
                    <c:v>24 Jun</c:v>
                  </c:pt>
                </c:lvl>
              </c:multiLvlStrCache>
            </c:multiLvlStr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18599</c:v>
                </c:pt>
                <c:pt idx="1">
                  <c:v>19625</c:v>
                </c:pt>
                <c:pt idx="2">
                  <c:v>17925</c:v>
                </c:pt>
                <c:pt idx="3">
                  <c:v>40973</c:v>
                </c:pt>
                <c:pt idx="4">
                  <c:v>54213</c:v>
                </c:pt>
                <c:pt idx="5">
                  <c:v>41529</c:v>
                </c:pt>
                <c:pt idx="6">
                  <c:v>32754</c:v>
                </c:pt>
                <c:pt idx="7">
                  <c:v>31693</c:v>
                </c:pt>
                <c:pt idx="8">
                  <c:v>32158</c:v>
                </c:pt>
                <c:pt idx="9">
                  <c:v>42318</c:v>
                </c:pt>
                <c:pt idx="10">
                  <c:v>42782</c:v>
                </c:pt>
                <c:pt idx="11">
                  <c:v>60411</c:v>
                </c:pt>
                <c:pt idx="12">
                  <c:v>65063</c:v>
                </c:pt>
                <c:pt idx="13">
                  <c:v>62997</c:v>
                </c:pt>
                <c:pt idx="14">
                  <c:v>54297</c:v>
                </c:pt>
                <c:pt idx="15">
                  <c:v>36642</c:v>
                </c:pt>
                <c:pt idx="16">
                  <c:v>41663</c:v>
                </c:pt>
                <c:pt idx="17">
                  <c:v>62402</c:v>
                </c:pt>
                <c:pt idx="18">
                  <c:v>60231</c:v>
                </c:pt>
                <c:pt idx="19">
                  <c:v>58639</c:v>
                </c:pt>
                <c:pt idx="20">
                  <c:v>57767</c:v>
                </c:pt>
                <c:pt idx="21">
                  <c:v>51173</c:v>
                </c:pt>
                <c:pt idx="22">
                  <c:v>36233</c:v>
                </c:pt>
                <c:pt idx="23">
                  <c:v>43262</c:v>
                </c:pt>
                <c:pt idx="24">
                  <c:v>62678</c:v>
                </c:pt>
                <c:pt idx="25">
                  <c:v>56745</c:v>
                </c:pt>
                <c:pt idx="26">
                  <c:v>55001</c:v>
                </c:pt>
                <c:pt idx="27">
                  <c:v>57954</c:v>
                </c:pt>
                <c:pt idx="28">
                  <c:v>48773</c:v>
                </c:pt>
                <c:pt idx="29">
                  <c:v>36109</c:v>
                </c:pt>
                <c:pt idx="30">
                  <c:v>48644</c:v>
                </c:pt>
                <c:pt idx="31">
                  <c:v>59672</c:v>
                </c:pt>
                <c:pt idx="32">
                  <c:v>59673</c:v>
                </c:pt>
                <c:pt idx="33">
                  <c:v>58299</c:v>
                </c:pt>
                <c:pt idx="34">
                  <c:v>53424</c:v>
                </c:pt>
                <c:pt idx="35">
                  <c:v>42965</c:v>
                </c:pt>
                <c:pt idx="36">
                  <c:v>39079</c:v>
                </c:pt>
                <c:pt idx="37">
                  <c:v>42835</c:v>
                </c:pt>
                <c:pt idx="38">
                  <c:v>61378</c:v>
                </c:pt>
                <c:pt idx="39">
                  <c:v>62155</c:v>
                </c:pt>
                <c:pt idx="40">
                  <c:v>58103</c:v>
                </c:pt>
                <c:pt idx="41">
                  <c:v>58104</c:v>
                </c:pt>
                <c:pt idx="42">
                  <c:v>53210</c:v>
                </c:pt>
                <c:pt idx="43">
                  <c:v>35115</c:v>
                </c:pt>
                <c:pt idx="44">
                  <c:v>42076</c:v>
                </c:pt>
                <c:pt idx="45">
                  <c:v>59772</c:v>
                </c:pt>
                <c:pt idx="46">
                  <c:v>59884</c:v>
                </c:pt>
                <c:pt idx="47">
                  <c:v>51671</c:v>
                </c:pt>
                <c:pt idx="48">
                  <c:v>40778</c:v>
                </c:pt>
                <c:pt idx="49">
                  <c:v>48166</c:v>
                </c:pt>
                <c:pt idx="50">
                  <c:v>36420</c:v>
                </c:pt>
                <c:pt idx="51">
                  <c:v>38218</c:v>
                </c:pt>
                <c:pt idx="52">
                  <c:v>65324</c:v>
                </c:pt>
                <c:pt idx="53">
                  <c:v>63452</c:v>
                </c:pt>
                <c:pt idx="54">
                  <c:v>59745</c:v>
                </c:pt>
                <c:pt idx="55">
                  <c:v>57644</c:v>
                </c:pt>
                <c:pt idx="56">
                  <c:v>55169</c:v>
                </c:pt>
                <c:pt idx="57">
                  <c:v>39883</c:v>
                </c:pt>
                <c:pt idx="58">
                  <c:v>39931</c:v>
                </c:pt>
                <c:pt idx="59">
                  <c:v>47417</c:v>
                </c:pt>
                <c:pt idx="60">
                  <c:v>64563</c:v>
                </c:pt>
                <c:pt idx="61">
                  <c:v>57657</c:v>
                </c:pt>
                <c:pt idx="62">
                  <c:v>53699</c:v>
                </c:pt>
                <c:pt idx="63">
                  <c:v>49901</c:v>
                </c:pt>
                <c:pt idx="64">
                  <c:v>39985</c:v>
                </c:pt>
                <c:pt idx="65">
                  <c:v>45861</c:v>
                </c:pt>
                <c:pt idx="66">
                  <c:v>52504</c:v>
                </c:pt>
                <c:pt idx="67">
                  <c:v>45988</c:v>
                </c:pt>
                <c:pt idx="68">
                  <c:v>43084</c:v>
                </c:pt>
                <c:pt idx="69">
                  <c:v>41102</c:v>
                </c:pt>
                <c:pt idx="70">
                  <c:v>35828</c:v>
                </c:pt>
                <c:pt idx="71">
                  <c:v>22291</c:v>
                </c:pt>
                <c:pt idx="72">
                  <c:v>27528</c:v>
                </c:pt>
                <c:pt idx="73">
                  <c:v>47033</c:v>
                </c:pt>
                <c:pt idx="74">
                  <c:v>44958</c:v>
                </c:pt>
                <c:pt idx="75">
                  <c:v>45052</c:v>
                </c:pt>
                <c:pt idx="76">
                  <c:v>43619</c:v>
                </c:pt>
                <c:pt idx="77">
                  <c:v>38181</c:v>
                </c:pt>
                <c:pt idx="78">
                  <c:v>24892</c:v>
                </c:pt>
                <c:pt idx="79">
                  <c:v>29010</c:v>
                </c:pt>
                <c:pt idx="80">
                  <c:v>48294</c:v>
                </c:pt>
                <c:pt idx="81">
                  <c:v>43750</c:v>
                </c:pt>
                <c:pt idx="82">
                  <c:v>42940</c:v>
                </c:pt>
                <c:pt idx="83">
                  <c:v>40704</c:v>
                </c:pt>
                <c:pt idx="84">
                  <c:v>36519</c:v>
                </c:pt>
                <c:pt idx="85">
                  <c:v>26662</c:v>
                </c:pt>
                <c:pt idx="86">
                  <c:v>31098</c:v>
                </c:pt>
                <c:pt idx="87">
                  <c:v>47768</c:v>
                </c:pt>
                <c:pt idx="88">
                  <c:v>41722</c:v>
                </c:pt>
                <c:pt idx="89">
                  <c:v>7264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1E0D9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9878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12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1E0D9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98781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Campaigns</c:v>
                  </c:pt>
                  <c:pt idx="1">
                    <c:v>Social networks</c:v>
                  </c:pt>
                  <c:pt idx="2">
                    <c:v>Websites</c:v>
                  </c:pt>
                  <c:pt idx="3">
                    <c:v>Direct*</c:v>
                  </c:pt>
                  <c:pt idx="4">
                    <c:v>Search engines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0.010889864240803503</c:v>
                </c:pt>
                <c:pt idx="1">
                  <c:v>0.014136752367960366</c:v>
                </c:pt>
                <c:pt idx="2">
                  <c:v>0.07032557281260748</c:v>
                </c:pt>
                <c:pt idx="3">
                  <c:v>0.37919706724582347</c:v>
                </c:pt>
                <c:pt idx="4">
                  <c:v>0.5254507433328052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Avg. visits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Sunday</c:v>
                  </c:pt>
                  <c:pt idx="1">
                    <c:v>Saturday</c:v>
                  </c:pt>
                  <c:pt idx="2">
                    <c:v>Friday</c:v>
                  </c:pt>
                  <c:pt idx="3">
                    <c:v>Thursday</c:v>
                  </c:pt>
                  <c:pt idx="4">
                    <c:v>Wednesday</c:v>
                  </c:pt>
                  <c:pt idx="5">
                    <c:v>Tuesday</c:v>
                  </c:pt>
                  <c:pt idx="6">
                    <c:v>Monday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37721</c:v>
                </c:pt>
                <c:pt idx="1">
                  <c:v>32700</c:v>
                </c:pt>
                <c:pt idx="2">
                  <c:v>43421</c:v>
                </c:pt>
                <c:pt idx="3">
                  <c:v>50046</c:v>
                </c:pt>
                <c:pt idx="4">
                  <c:v>49542</c:v>
                </c:pt>
                <c:pt idx="5">
                  <c:v>55211</c:v>
                </c:pt>
                <c:pt idx="6">
                  <c:v>53692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Pageviews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Sheet1!$A$2:$A$13</c:f>
              <c:multiLvlStrCache>
                <c:ptCount val="12"/>
                <c:lvl>
                  <c:pt idx="0">
                    <c:v>/politiloggen?distrikt=ost</c:v>
                  </c:pt>
                  <c:pt idx="1">
                    <c:v>/nyheter-og-presse</c:v>
                  </c:pt>
                  <c:pt idx="2">
                    <c:v>/anmelde</c:v>
                  </c:pt>
                  <c:pt idx="3">
                    <c:v>en</c:v>
                  </c:pt>
                  <c:pt idx="4">
                    <c:v>nyheter-og-presse</c:v>
                  </c:pt>
                  <c:pt idx="5">
                    <c:v>/politiloggen?distrikt=oslo</c:v>
                  </c:pt>
                  <c:pt idx="6">
                    <c:v>/politiloggen</c:v>
                  </c:pt>
                  <c:pt idx="7">
                    <c:v>utkast</c:v>
                  </c:pt>
                  <c:pt idx="8">
                    <c:v>om-politiet</c:v>
                  </c:pt>
                  <c:pt idx="9">
                    <c:v>politiloggen</c:v>
                  </c:pt>
                  <c:pt idx="10">
                    <c:v>/index</c:v>
                  </c:pt>
                  <c:pt idx="11">
                    <c:v>tjenester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130240</c:v>
                </c:pt>
                <c:pt idx="1">
                  <c:v>132902</c:v>
                </c:pt>
                <c:pt idx="2">
                  <c:v>181109</c:v>
                </c:pt>
                <c:pt idx="3">
                  <c:v>193779</c:v>
                </c:pt>
                <c:pt idx="4">
                  <c:v>268747</c:v>
                </c:pt>
                <c:pt idx="5">
                  <c:v>311503</c:v>
                </c:pt>
                <c:pt idx="6">
                  <c:v>562964</c:v>
                </c:pt>
                <c:pt idx="7">
                  <c:v>773367</c:v>
                </c:pt>
                <c:pt idx="8">
                  <c:v>909499</c:v>
                </c:pt>
                <c:pt idx="9">
                  <c:v>1113301</c:v>
                </c:pt>
                <c:pt idx="10">
                  <c:v>2343115</c:v>
                </c:pt>
                <c:pt idx="11">
                  <c:v>2853438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Tv</c:v>
                  </c:pt>
                  <c:pt idx="1">
                    <c:v>Phablet</c:v>
                  </c:pt>
                  <c:pt idx="2">
                    <c:v>Tablet</c:v>
                  </c:pt>
                  <c:pt idx="3">
                    <c:v>Unknown</c:v>
                  </c:pt>
                  <c:pt idx="4">
                    <c:v>Desktop</c:v>
                  </c:pt>
                  <c:pt idx="5">
                    <c:v>Smartphone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0.000014008741454667712</c:v>
                </c:pt>
                <c:pt idx="1">
                  <c:v>0.002774696928124529</c:v>
                </c:pt>
                <c:pt idx="2">
                  <c:v>0.008099709391073823</c:v>
                </c:pt>
                <c:pt idx="3">
                  <c:v>0.01351722785362894</c:v>
                </c:pt>
                <c:pt idx="4">
                  <c:v>0.23453773085439797</c:v>
                </c:pt>
                <c:pt idx="5">
                  <c:v>0.7410433420799406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GNU/Linux</c:v>
                  </c:pt>
                  <c:pt idx="1">
                    <c:v>Mac</c:v>
                  </c:pt>
                  <c:pt idx="2">
                    <c:v>Windows</c:v>
                  </c:pt>
                  <c:pt idx="3">
                    <c:v>Android</c:v>
                  </c:pt>
                  <c:pt idx="4">
                    <c:v>iOS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0.0048226300107819</c:v>
                </c:pt>
                <c:pt idx="1">
                  <c:v>0.062168379275564505</c:v>
                </c:pt>
                <c:pt idx="2">
                  <c:v>0.17162374839141004</c:v>
                </c:pt>
                <c:pt idx="3">
                  <c:v>0.21928945731101726</c:v>
                </c:pt>
                <c:pt idx="4">
                  <c:v>0.538277195314704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E">
    <p:bg>
      <p:bgPr>
        <a:solidFill>
          <a:srgbClr val="FCFC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0080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Politiet.no web analytics · Last 90 days: 27 Mar 2026 – 24 Jun 2026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4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44.xml"/><Relationship Id="rId2" Type="http://schemas.openxmlformats.org/officeDocument/2006/relationships/chart" Target="/ppt/charts/chart345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4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47.xml"/><Relationship Id="rId2" Type="http://schemas.openxmlformats.org/officeDocument/2006/relationships/chart" Target="/ppt/charts/chart34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19456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Politiet.no web analytics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40080" y="30175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90 days: 27 Mar 2026 – 24 Jun 2026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40080" y="35661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Generated 15 Oct 2026 from the Matomo export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figures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90 days: 27 Mar 2026 – 24 Jun 2026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4.1M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8580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0.0% vs previous period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25196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48056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Pageviews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48056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11.3M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448056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 −13.7% vs previous period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04672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7532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Actions per visit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7532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4.6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827532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 −12.9% vs previous period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Bounce rate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8580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31.6%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68580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+5.8% vs previous period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25196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48056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Avg. time on site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48056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3m 31s</a:t>
            </a:r>
            <a:endParaRPr lang="en-US" sz="3000" dirty="0"/>
          </a:p>
        </p:txBody>
      </p:sp>
      <p:sp>
        <p:nvSpPr>
          <p:cNvPr id="23" name="Text 21"/>
          <p:cNvSpPr/>
          <p:nvPr/>
        </p:nvSpPr>
        <p:spPr>
          <a:xfrm>
            <a:off x="448056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 −7.5% vs previous period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804672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27532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with a goal conversion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27532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945K</a:t>
            </a:r>
            <a:endParaRPr lang="en-US" sz="3000" dirty="0"/>
          </a:p>
        </p:txBody>
      </p:sp>
      <p:sp>
        <p:nvSpPr>
          <p:cNvPr id="27" name="Text 25"/>
          <p:cNvSpPr/>
          <p:nvPr/>
        </p:nvSpPr>
        <p:spPr>
          <a:xfrm>
            <a:off x="827532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63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+8.7% vs previous period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57200" y="571500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Matomo reports are capped at 500 rows per day; smaller entries are rolled into “Others”.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per day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90 days: 27 Mar 2026 – 24 Jun 2026</a:t>
            </a:r>
            <a:endParaRPr lang="en-US" sz="1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234440"/>
          <a:ext cx="11247120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557784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Unusual: 3 Jun–7 Jun (−39%)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and when people visit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90 days: 27 Mar 2026 – 24 Jun 2026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Channels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645920"/>
          <a:ext cx="548640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58064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 Derived: total visits minus all other channels.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309360" y="1280160"/>
            <a:ext cx="5394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Average visits by weekday</a:t>
            </a:r>
            <a:endParaRPr lang="en-US" sz="14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6309360" y="1645920"/>
          <a:ext cx="539496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 sections by pageviews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Matomo groups pages by top-level path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 sections by pageviews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645920"/>
          <a:ext cx="11247120" cy="4389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visitors come from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Referring websites</a:t>
            </a:r>
            <a:endParaRPr lang="en-US" sz="1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45920"/>
          <a:ext cx="54864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Website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login.idporten.no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91,680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31.5%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attest.politiet.no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32,429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pass-og-id.politiet.no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31,094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10.7%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www.udi.no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20,530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www.vegvesen.no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10,132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3.5%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bnpoll.no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9,382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8,030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2.8%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startsiden.abcnyheter.no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6,511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politietbooking.nemo-q.se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6,327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com.google.android.gm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5,847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skatt.skatteetaten.no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5,809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politiattest.bks-prod.politiet.no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4,191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30936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engines</a:t>
            </a:r>
            <a:endParaRPr lang="en-US" sz="1400" dirty="0"/>
          </a:p>
        </p:txBody>
      </p:sp>
      <p:graphicFrame>
        <p:nvGraphicFramePr>
          <p:cNvPr id="1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645920"/>
          <a:ext cx="53949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Search engine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Google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2,045,550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94.0%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Bing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90,001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DuckDuckGo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14,656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0.7%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Yahoo!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9,912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Ecosia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3,628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Brave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2,055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Facebook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1,962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Google News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1,695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StartPage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1,184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ChatGPT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876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Audience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Device types</a:t>
            </a:r>
            <a:endParaRPr lang="en-US" sz="1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645920"/>
          <a:ext cx="5486400" cy="2377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630936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Countries</a:t>
            </a:r>
            <a:endParaRPr lang="en-US" sz="1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645920"/>
          <a:ext cx="53949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Country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Norway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2,857,728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69.0%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United States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326,649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7.9%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Russia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269,128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6.5%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United Kingdom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90,373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Germany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82,095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Spain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54,128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1.3%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Poland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50,937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Sweden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45,174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Italy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32,474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0.8%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Netherlands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30,745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0.7%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Estonia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16,725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France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16,173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Jordan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15,354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Bulgaria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14,928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3"/>
          <p:cNvSpPr/>
          <p:nvPr/>
        </p:nvSpPr>
        <p:spPr>
          <a:xfrm>
            <a:off x="457200" y="42062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Operating systems</a:t>
            </a:r>
            <a:endParaRPr lang="en-US" sz="14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457200" y="4572000"/>
          <a:ext cx="5486400" cy="1645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Insights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Computed locally: unusual periods vs the same weekday over the previous 8 weeks, and the biggest shifts in share.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25880"/>
          <a:ext cx="676656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1005840"/>
                <a:gridCol w="1188720"/>
                <a:gridCol w="1371600"/>
                <a:gridCol w="128016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Period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Direction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Peak vs normal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 vs expected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Likely explained by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 Mar – 3 Apr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Below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−60%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−112,916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Easter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 Jun – 7 Jun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Below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−39%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−60,888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 May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Below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−28%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−15,798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Ascension Day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7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498080" y="1325880"/>
          <a:ext cx="420624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1371600"/>
                <a:gridCol w="91440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Item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 before → now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Change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tjenester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sections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31.3% → 25.3%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−6.0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login.microsoftonline.com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websites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3.9% → 0.0%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−3.9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pass-og-id.politiet.no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websites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6.8% → 10.7%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+3.9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politiattest.politiet.no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websites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0.0% → 2.8%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+2.8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/index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sections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18.5% → 20.7%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+2.2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utkast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sections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5.1% → 6.8%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+1.8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aktuelt-tall-og-fakta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sections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1.8% → 0.3%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−1.6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Russia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countries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6.0% → 6.5%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+0.5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457200" y="594360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Jun 2026 is left out: it looks only partly archived.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police reports are submitted online, and is it growing?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33.4K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reports submitted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33,376 police reports were submitted online in the period, on average 371 a day. From the first to the last 28 days the average went up 15%.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who start a report finish it, and where do they drop off?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44% of visits that press “Log in and report” end with a submitted report. The biggest drop is between logging in and creating the report: only 64% continue.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are counted per day and step. The numbers show how many reach each step, not exactly the same visits all the way through.</a:t>
            </a:r>
            <a:endParaRPr lang="en-US" sz="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2971800"/>
                <a:gridCol w="929640"/>
                <a:gridCol w="929640"/>
                <a:gridCol w="92964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Step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Of first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From previous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Pressed “Log in and report”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76,028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Created a report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48,797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64.2%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64.2%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Pressed “Submit”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34,978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46.0%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71.7%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Report submitted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33,376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43.9%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95.4%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people running into errors or crashes in the report form?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20.5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crashes per 100 submitted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100 submitted reports there were 20.5 visits with a crash and 33.3 with validation errors. The crash rate went from 19.6 to 23.5 between the first and the last 28 days.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Crash = the “Anmeldelse: ErrorBoundary” event. Validation error = “Anmeldelse har valideringsfeil”.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go on to book a passport appointment or apply for a politiattest?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1.2M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clicks to passport booking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Passport appointment booking got 1,196,522 clicks (13,295 a day), 11 times as many as Online police report.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Measured as clicks on links to the services' domains (outlinks).</a:t>
            </a:r>
            <a:endParaRPr lang="en-US" sz="9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Service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Clicks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Passport and ID card booking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1,196,522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Online police report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106,195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 (police certificate)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66,854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Weapons register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31,960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Tips to the police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30,700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does mobile behaviour differ from desktop?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visits are from mobile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 of visits are from mobile. Desktop visits have 6.8 actions per visit against 4.0 on mobile, and last 5m 16s against 3m 00s. Reports submitted per 1,000 visits: 17.7 on desktop and 5.2 on mobile.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Reports and bookings are based on Matomo goals 10 and 12 (see Data health about goal names).</a:t>
            </a:r>
            <a:endParaRPr lang="en-US" sz="9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931920"/>
          <a:ext cx="1124712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267097"/>
                <a:gridCol w="1267097"/>
                <a:gridCol w="1267097"/>
                <a:gridCol w="1267097"/>
                <a:gridCol w="1267097"/>
                <a:gridCol w="1267097"/>
                <a:gridCol w="1267097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Device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Bounce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Actions/visit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Reports per 1,000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Bookings per 1,000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Mobile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3,068,121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75.3%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32.7%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3m 00s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163.6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Desktop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971,050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28.4%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5m 16s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17.7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155.1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Tablet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33,535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3m 13s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193.1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use the site search?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visits use search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2.4% of visits use search (98,461 visits with search events). Matomo's search keyword report stopped on 27 Apr 2026; search is therefore measured with the “Søk” events, which are still tracked.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 people find their way: menu, search or breadcrumbs?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menu opens per 1,000 visits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1,000 visits the menu is opened 72 times, search 20 times, and the breadcrumb trail is used 27 times. Most clicked in the menu: Pass og ID-kort.</a:t>
            </a:r>
            <a:endParaRPr lang="en-US" sz="1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Tool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 1,000 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Opened the menu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72.0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Opened search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19.6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Used the breadcrumb trail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27.2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channels bring engaged visitors?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7.2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actions per visit (Websites)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from websites have the most actions (7.2 per visit), while social networks have the fewest (2.3). The most submitted reports per 1,000 visits come from websites (13.5).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 visits are missing from the channel table because the Matomo export has no goal figures for them.</a:t>
            </a:r>
            <a:endParaRPr lang="en-US" sz="9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931920"/>
          <a:ext cx="1124712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217420"/>
                <a:gridCol w="2217420"/>
                <a:gridCol w="2217420"/>
                <a:gridCol w="221742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Channel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Actions/visit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Bounce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Reports per 1,000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Websites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291,167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13.5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Campaigns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45,087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8.6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Search engines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2,175,509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22.9%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Social networks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58,530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27.7%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sections do people land on and leave straight away?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bounce rate on entry pages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31% of visits that start on the most used entry pages leave without doing anything else. The highest bounce rate is on “politiloggen” with 44%.</a:t>
            </a:r>
            <a:endParaRPr lang="en-US" sz="1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914400"/>
                <a:gridCol w="91440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Entry section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Entries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Bounce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tjenester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1,483,671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/index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904,335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33.9%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om-politiet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408,540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/politiloggen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270,153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25.2%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politiloggen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239,000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43.7%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nyheter-og-presse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122,466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36.2%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/politiloggen?distrikt=oslo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85,169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35.5%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63,317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36.5%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62,840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33.6%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kontakt-politiet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37,933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share of visitors accept cookies?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accept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78% of those who make a choice accept optional cookies (1,124,239 accepted, 312,979 declined).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Based on the “Klikk "Godta valgfrie" cookies” and “Klikk "Avslå valgfrie" cookies” events. Visits without a choice are not included.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there more errors, or is the site getting slower?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with JS errors per 1,000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in 1,000 visits hit a JavaScript error (from 64 to 34 between the start and end of the period). Pages load in 0.98 seconds on average (from 0.85 to 1.12).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Errors are counted per visit, not per event: a few visits can fire thousands of error events.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is Politiloggen used?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pageviews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Politiloggen accounts for 25% of all pageviews. The most viewed district is Oslo. In the app, for every 100 visits that fetch messages, 96 visits hit a request error.</a:t>
            </a:r>
            <a:endParaRPr lang="en-US" sz="14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District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Pageviews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Oslo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311,503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Øst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130,240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Trøndelag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107,261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77,194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Sør-Vest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76,535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Møre og Romsdal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73,731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Sør-Øst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67,308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Innlandet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62,742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41,293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Nordland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31,218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Troms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29,861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Finnmark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15,582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incident types are reported most?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quick choices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Noen har stjålet noe (tyveri) is the most common quick choice in the report form (68% of choices), ahead of Noen har ødelagt noe (skadeverk).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the quick choices in the form are tracked by name; other types are rolled into Matomo's “Others”.</a:t>
            </a:r>
            <a:endParaRPr lang="en-US" sz="9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914400"/>
                <a:gridCol w="91440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Incident type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stjålet noe (tyveri)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24,735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67.9%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ødelagt noe (skadeverk)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7,040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19.3%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brutt seg inn et sted (innbrudd)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3,593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9.9%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Registreringsskilt (kjennemerke)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1,045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2.9%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 the data</a:t>
            </a:r>
            <a:endParaRPr lang="en-US" sz="22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1124712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3657600"/>
                <a:gridCol w="649224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Status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Check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Detail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Warning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Last day looks complete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 Jun 2026: 7,264 visits, 18% of the previous 28-day average — probably exported before the day was fully archived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Warning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Every report has data for every day in the report window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site-search: 1 day(s) missing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 Info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Reports hitting Matomo's 500-row cap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cities (167 days), events-actions (1 days), events-names (206 days), page-urls (111 days), referrer-websites (2 days), referrers-all (2 d…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Warning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Detailed reports cover the whole period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Detailed reports start 1 Dec 2025; daily totals start 1 Jan 2023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Warning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 tracking started or stopped mid-period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site-search stopped 27 Apr 2026 (known); Finn - Søk stopped 26 Feb 2026; breadcrumbs stopped 4 May 2026; Finn stopped 26 Feb 2026; klikk …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 Info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Goal names from Matomo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 goals.json — goal names are inferred from the data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Pass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Daily nb_visits vs Matomo period 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66,216,462 vs 66,214,825 (0.0025% difference)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Pass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Daily nb_actions vs Matomo period 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300,705,165 vs 300,696,563 (0.0029% difference)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Pass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Daily bounce_count vs Matomo period 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28,780,774 vs 28,780,296 (0.0017% difference)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Pass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Daily sum_visit_length vs Matomo period 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10,578,297,025 vs 10,577,953,899 (0.0032% difference)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512064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Some Matomo reports are capped at 500 rows per day; smaller entries are rolled into “Others”.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Direct visits are derived as total visits minus all other channels.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Politiet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Politiet.no web analytics – Last 90 days: 27 Mar 2026 – 24 Jun 2026</dc:title>
  <dc:subject>PptxGenJS Presentation</dc:subject>
  <dc:creator>PptxGenJS</dc:creator>
  <cp:lastModifiedBy>PptxGenJS</cp:lastModifiedBy>
  <cp:revision>1</cp:revision>
  <dcterms:created xsi:type="dcterms:W3CDTF">2026-10-15T12:04:02Z</dcterms:created>
  <dcterms:modified xsi:type="dcterms:W3CDTF">2026-10-15T12:04:02Z</dcterms:modified>
</cp:coreProperties>
</file>